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340" r:id="rId3"/>
    <p:sldId id="341" r:id="rId4"/>
    <p:sldId id="261" r:id="rId5"/>
    <p:sldId id="263" r:id="rId6"/>
    <p:sldId id="264" r:id="rId7"/>
    <p:sldId id="262" r:id="rId8"/>
    <p:sldId id="289" r:id="rId9"/>
    <p:sldId id="275" r:id="rId10"/>
    <p:sldId id="348" r:id="rId11"/>
    <p:sldId id="349" r:id="rId12"/>
    <p:sldId id="265" r:id="rId13"/>
    <p:sldId id="273" r:id="rId14"/>
    <p:sldId id="266" r:id="rId15"/>
    <p:sldId id="267" r:id="rId16"/>
    <p:sldId id="269" r:id="rId17"/>
    <p:sldId id="271" r:id="rId18"/>
    <p:sldId id="272" r:id="rId19"/>
    <p:sldId id="274" r:id="rId20"/>
    <p:sldId id="268" r:id="rId21"/>
    <p:sldId id="276" r:id="rId22"/>
    <p:sldId id="270" r:id="rId23"/>
    <p:sldId id="278" r:id="rId24"/>
    <p:sldId id="279" r:id="rId25"/>
    <p:sldId id="280" r:id="rId26"/>
    <p:sldId id="281" r:id="rId27"/>
    <p:sldId id="282" r:id="rId28"/>
    <p:sldId id="277" r:id="rId29"/>
    <p:sldId id="283" r:id="rId30"/>
    <p:sldId id="284" r:id="rId31"/>
    <p:sldId id="285" r:id="rId32"/>
    <p:sldId id="287" r:id="rId33"/>
    <p:sldId id="288" r:id="rId34"/>
    <p:sldId id="290" r:id="rId35"/>
    <p:sldId id="291" r:id="rId36"/>
    <p:sldId id="292" r:id="rId37"/>
    <p:sldId id="293" r:id="rId38"/>
    <p:sldId id="294" r:id="rId39"/>
    <p:sldId id="295" r:id="rId40"/>
    <p:sldId id="350" r:id="rId41"/>
    <p:sldId id="355" r:id="rId42"/>
    <p:sldId id="356" r:id="rId43"/>
    <p:sldId id="357" r:id="rId44"/>
    <p:sldId id="358" r:id="rId45"/>
    <p:sldId id="359" r:id="rId46"/>
    <p:sldId id="360" r:id="rId47"/>
    <p:sldId id="361" r:id="rId48"/>
    <p:sldId id="362" r:id="rId49"/>
    <p:sldId id="363" r:id="rId50"/>
    <p:sldId id="364" r:id="rId51"/>
    <p:sldId id="36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12" r:id="rId66"/>
    <p:sldId id="309" r:id="rId67"/>
    <p:sldId id="310" r:id="rId68"/>
    <p:sldId id="311" r:id="rId69"/>
    <p:sldId id="313" r:id="rId70"/>
    <p:sldId id="315" r:id="rId71"/>
    <p:sldId id="320" r:id="rId72"/>
    <p:sldId id="321" r:id="rId73"/>
    <p:sldId id="322" r:id="rId74"/>
    <p:sldId id="316" r:id="rId75"/>
    <p:sldId id="317" r:id="rId76"/>
    <p:sldId id="318" r:id="rId77"/>
    <p:sldId id="319" r:id="rId78"/>
    <p:sldId id="351" r:id="rId79"/>
    <p:sldId id="334" r:id="rId80"/>
    <p:sldId id="335" r:id="rId81"/>
    <p:sldId id="339" r:id="rId82"/>
    <p:sldId id="336" r:id="rId83"/>
    <p:sldId id="337" r:id="rId84"/>
    <p:sldId id="342" r:id="rId85"/>
    <p:sldId id="343" r:id="rId86"/>
    <p:sldId id="344" r:id="rId87"/>
    <p:sldId id="345" r:id="rId88"/>
    <p:sldId id="338" r:id="rId89"/>
    <p:sldId id="353" r:id="rId90"/>
    <p:sldId id="354" r:id="rId91"/>
    <p:sldId id="346" r:id="rId92"/>
    <p:sldId id="347"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9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C768E-1C2E-42C7-828D-0AD91A8DDF62}" type="datetimeFigureOut">
              <a:rPr lang="en-GB" smtClean="0"/>
              <a:t>28/05/2014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1E59C1-5030-4E93-BFA9-9010BACB306E}" type="slidenum">
              <a:rPr lang="en-GB" smtClean="0"/>
              <a:t>‹#›</a:t>
            </a:fld>
            <a:endParaRPr lang="en-GB"/>
          </a:p>
        </p:txBody>
      </p:sp>
    </p:spTree>
    <p:extLst>
      <p:ext uri="{BB962C8B-B14F-4D97-AF65-F5344CB8AC3E}">
        <p14:creationId xmlns:p14="http://schemas.microsoft.com/office/powerpoint/2010/main" val="109366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3</a:t>
            </a:fld>
            <a:endParaRPr lang="en-US"/>
          </a:p>
        </p:txBody>
      </p:sp>
    </p:spTree>
    <p:extLst>
      <p:ext uri="{BB962C8B-B14F-4D97-AF65-F5344CB8AC3E}">
        <p14:creationId xmlns:p14="http://schemas.microsoft.com/office/powerpoint/2010/main" val="214470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0" kern="1200" baseline="0" dirty="0" smtClean="0">
                <a:solidFill>
                  <a:schemeClr val="tx1"/>
                </a:solidFill>
                <a:latin typeface="+mn-lt"/>
                <a:ea typeface="+mn-ea"/>
                <a:cs typeface="+mn-cs"/>
              </a:rPr>
              <a:t>Simple Event Processing. In simple event processing, a notable event happens, initiating downstream action(s). </a:t>
            </a:r>
            <a:endParaRPr lang="en-GB" b="0"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47</a:t>
            </a:fld>
            <a:endParaRPr lang="en-US"/>
          </a:p>
        </p:txBody>
      </p:sp>
    </p:spTree>
    <p:extLst>
      <p:ext uri="{BB962C8B-B14F-4D97-AF65-F5344CB8AC3E}">
        <p14:creationId xmlns:p14="http://schemas.microsoft.com/office/powerpoint/2010/main" val="18868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0" kern="1200" baseline="0" dirty="0" smtClean="0">
                <a:solidFill>
                  <a:schemeClr val="tx1"/>
                </a:solidFill>
                <a:latin typeface="+mn-lt"/>
                <a:ea typeface="+mn-ea"/>
                <a:cs typeface="+mn-cs"/>
              </a:rPr>
              <a:t>Stream Event Processing. In stream event processing, both ordinary and notable events happen. Ordinary events are both screened for notability and streamed to information subscribers. </a:t>
            </a:r>
            <a:r>
              <a:rPr lang="en-GB" sz="1200" kern="1200" baseline="0" dirty="0" smtClean="0">
                <a:solidFill>
                  <a:schemeClr val="tx1"/>
                </a:solidFill>
                <a:latin typeface="+mn-lt"/>
                <a:ea typeface="+mn-ea"/>
                <a:cs typeface="+mn-cs"/>
              </a:rPr>
              <a:t>Simple event processing is commonly used to drive the real-time flow of work—taking lag time and cost out of a business.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Note that message filtering and translation, or message routing such as via a dynamic recipient list happen in the message pipeline, not as part of the receiver but between sender and receiver. The burden of event routing and redistribution is part of the event processing system not on the source. The source of the event just says: this happened regardless of how the event is used.</a:t>
            </a:r>
          </a:p>
          <a:p>
            <a:endParaRPr lang="en-US" sz="1200" b="0" kern="1200" baseline="0" dirty="0" smtClean="0">
              <a:solidFill>
                <a:schemeClr val="tx1"/>
              </a:solidFill>
              <a:latin typeface="+mn-lt"/>
              <a:ea typeface="+mn-ea"/>
              <a:cs typeface="+mn-cs"/>
            </a:endParaRPr>
          </a:p>
          <a:p>
            <a:r>
              <a:rPr lang="en-GB" sz="1200" kern="1200" baseline="0" dirty="0" smtClean="0">
                <a:solidFill>
                  <a:schemeClr val="tx1"/>
                </a:solidFill>
                <a:latin typeface="+mn-lt"/>
                <a:ea typeface="+mn-ea"/>
                <a:cs typeface="+mn-cs"/>
              </a:rPr>
              <a:t>This is the common model that we see in Event-Driven SOA when we are signalling to interested services that something has happened within our</a:t>
            </a:r>
            <a:endParaRPr lang="en-US" sz="1200" b="0" kern="1200" baseline="0" dirty="0" smtClean="0">
              <a:solidFill>
                <a:schemeClr val="tx1"/>
              </a:solidFill>
              <a:latin typeface="+mn-lt"/>
              <a:ea typeface="+mn-ea"/>
              <a:cs typeface="+mn-cs"/>
            </a:endParaRPr>
          </a:p>
          <a:p>
            <a:endParaRPr lang="en-US" sz="1200" b="0" kern="1200" baseline="0" dirty="0" smtClean="0">
              <a:solidFill>
                <a:schemeClr val="tx1"/>
              </a:solidFill>
              <a:latin typeface="+mn-lt"/>
              <a:ea typeface="+mn-ea"/>
              <a:cs typeface="+mn-cs"/>
            </a:endParaRPr>
          </a:p>
          <a:p>
            <a:endParaRPr lang="en-US" sz="1200" b="0" kern="1200" baseline="0" dirty="0" smtClean="0">
              <a:solidFill>
                <a:schemeClr val="tx1"/>
              </a:solidFill>
              <a:latin typeface="+mn-lt"/>
              <a:ea typeface="+mn-ea"/>
              <a:cs typeface="+mn-cs"/>
            </a:endParaRPr>
          </a:p>
          <a:p>
            <a:endParaRPr lang="en-US" sz="1200" b="0" kern="1200" baseline="0" dirty="0" smtClean="0">
              <a:solidFill>
                <a:schemeClr val="tx1"/>
              </a:solidFill>
              <a:latin typeface="+mn-lt"/>
              <a:ea typeface="+mn-ea"/>
              <a:cs typeface="+mn-cs"/>
            </a:endParaRPr>
          </a:p>
          <a:p>
            <a:endParaRPr lang="en-US" sz="1200" b="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BD8DD61-C050-A448-B56E-01EFF6FE40B5}" type="slidenum">
              <a:rPr lang="en-US" smtClean="0"/>
              <a:pPr/>
              <a:t>48</a:t>
            </a:fld>
            <a:endParaRPr lang="en-US"/>
          </a:p>
        </p:txBody>
      </p:sp>
    </p:spTree>
    <p:extLst>
      <p:ext uri="{BB962C8B-B14F-4D97-AF65-F5344CB8AC3E}">
        <p14:creationId xmlns:p14="http://schemas.microsoft.com/office/powerpoint/2010/main" val="2742203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0" kern="1200" baseline="0" dirty="0" smtClean="0">
                <a:solidFill>
                  <a:schemeClr val="tx1"/>
                </a:solidFill>
                <a:latin typeface="+mn-lt"/>
                <a:ea typeface="+mn-ea"/>
                <a:cs typeface="+mn-cs"/>
              </a:rPr>
              <a:t>Complex Event Processing. Complex event processing (CEP) deals with evaluating a confluence of events and then taking action. The events (notable or ordinary) may cross event types and occur over a long period of time. The event correlation may be casual, temporal, or spatial. CEP requires the employment of  sophisticated event interpreters, event-pattern definition and matching, and correlation techniques. CEP is commonly used to detect and respond to business anomalies, threats, and opportunities.</a:t>
            </a:r>
          </a:p>
          <a:p>
            <a:endParaRPr lang="en-US" sz="1200" b="0" kern="1200" baseline="0" dirty="0" smtClean="0">
              <a:solidFill>
                <a:schemeClr val="tx1"/>
              </a:solidFill>
              <a:latin typeface="+mn-lt"/>
              <a:ea typeface="+mn-ea"/>
              <a:cs typeface="+mn-cs"/>
            </a:endParaRPr>
          </a:p>
          <a:p>
            <a:r>
              <a:rPr lang="en-US" sz="1200" b="0" kern="1200" baseline="0" dirty="0" err="1" smtClean="0">
                <a:solidFill>
                  <a:schemeClr val="tx1"/>
                </a:solidFill>
                <a:latin typeface="+mn-lt"/>
                <a:ea typeface="+mn-ea"/>
                <a:cs typeface="+mn-cs"/>
              </a:rPr>
              <a:t>StreamingInsight</a:t>
            </a:r>
            <a:r>
              <a:rPr lang="en-US" sz="1200" b="0" kern="1200" baseline="0" dirty="0" smtClean="0">
                <a:solidFill>
                  <a:schemeClr val="tx1"/>
                </a:solidFill>
                <a:latin typeface="+mn-lt"/>
                <a:ea typeface="+mn-ea"/>
                <a:cs typeface="+mn-cs"/>
              </a:rPr>
              <a:t> from Microsoft is an example of a CEP tool</a:t>
            </a:r>
          </a:p>
          <a:p>
            <a:endParaRPr lang="en-US" sz="1200" b="0" kern="1200" baseline="0" smtClean="0">
              <a:solidFill>
                <a:schemeClr val="tx1"/>
              </a:solidFill>
              <a:latin typeface="+mn-lt"/>
              <a:ea typeface="+mn-ea"/>
              <a:cs typeface="+mn-cs"/>
            </a:endParaRPr>
          </a:p>
          <a:p>
            <a:endParaRPr lang="en-GB" b="0"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49</a:t>
            </a:fld>
            <a:endParaRPr lang="en-US"/>
          </a:p>
        </p:txBody>
      </p:sp>
    </p:spTree>
    <p:extLst>
      <p:ext uri="{BB962C8B-B14F-4D97-AF65-F5344CB8AC3E}">
        <p14:creationId xmlns:p14="http://schemas.microsoft.com/office/powerpoint/2010/main" val="112960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The Parallel Pipelines pattern, where you break the process into  subtasks, add a queue between them, and make each subtask an independent component</a:t>
            </a:r>
          </a:p>
          <a:p>
            <a:r>
              <a:rPr lang="en-GB" sz="1200" kern="1200" baseline="0" dirty="0" smtClean="0">
                <a:solidFill>
                  <a:schemeClr val="tx1"/>
                </a:solidFill>
                <a:latin typeface="+mn-lt"/>
                <a:ea typeface="+mn-ea"/>
                <a:cs typeface="+mn-cs"/>
              </a:rPr>
              <a:t>The pipelines pattern is relatively simple to implement.</a:t>
            </a:r>
          </a:p>
          <a:p>
            <a:r>
              <a:rPr lang="en-GB" sz="1200" kern="1200" baseline="0" dirty="0" smtClean="0">
                <a:solidFill>
                  <a:schemeClr val="tx1"/>
                </a:solidFill>
                <a:latin typeface="+mn-lt"/>
                <a:ea typeface="+mn-ea"/>
                <a:cs typeface="+mn-cs"/>
              </a:rPr>
              <a:t> Pipelines are easy to test because they operate independently (you can test them with the same technologies and principles you use to test the services that include the pipelines).</a:t>
            </a:r>
          </a:p>
          <a:p>
            <a:r>
              <a:rPr lang="en-GB" sz="1200" kern="1200" baseline="0" dirty="0" smtClean="0">
                <a:solidFill>
                  <a:schemeClr val="tx1"/>
                </a:solidFill>
                <a:latin typeface="+mn-lt"/>
                <a:ea typeface="+mn-ea"/>
                <a:cs typeface="+mn-cs"/>
              </a:rPr>
              <a:t>Because the overall problem is broken into subtasks, each pipeline component tends to be simpler.</a:t>
            </a:r>
          </a:p>
          <a:p>
            <a:r>
              <a:rPr lang="en-GB" sz="1200" kern="1200" baseline="0" dirty="0" smtClean="0">
                <a:solidFill>
                  <a:schemeClr val="tx1"/>
                </a:solidFill>
                <a:latin typeface="+mn-lt"/>
                <a:ea typeface="+mn-ea"/>
                <a:cs typeface="+mn-cs"/>
              </a:rPr>
              <a:t>To scale the solution, you can distribute the pipeline across as many servers as needed.</a:t>
            </a:r>
          </a:p>
          <a:p>
            <a:r>
              <a:rPr lang="en-GB" sz="1200" kern="1200" baseline="0" dirty="0" smtClean="0">
                <a:solidFill>
                  <a:schemeClr val="tx1"/>
                </a:solidFill>
                <a:latin typeface="+mn-lt"/>
                <a:ea typeface="+mn-ea"/>
                <a:cs typeface="+mn-cs"/>
              </a:rPr>
              <a:t>When you need to scale the solution, the simplest option is to put each pipeline on its own server.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Events + Parallel Processing = Staged Event Driven Architecture or SEDA.</a:t>
            </a:r>
            <a:endParaRPr lang="en-GB"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50</a:t>
            </a:fld>
            <a:endParaRPr lang="en-US"/>
          </a:p>
        </p:txBody>
      </p:sp>
    </p:spTree>
    <p:extLst>
      <p:ext uri="{BB962C8B-B14F-4D97-AF65-F5344CB8AC3E}">
        <p14:creationId xmlns:p14="http://schemas.microsoft.com/office/powerpoint/2010/main" val="4171981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Request-Reply</a:t>
            </a:r>
            <a:r>
              <a:rPr lang="en-US" baseline="0" dirty="0" smtClean="0"/>
              <a:t> has two channels: a request channel and a reply channel and a pair of messages a request and a response. </a:t>
            </a:r>
          </a:p>
          <a:p>
            <a:endParaRPr lang="en-US" baseline="0" dirty="0" smtClean="0"/>
          </a:p>
          <a:p>
            <a:r>
              <a:rPr lang="en-US" baseline="0" dirty="0" smtClean="0"/>
              <a:t>The request is a command message – it asks for something, it is imperative</a:t>
            </a:r>
          </a:p>
          <a:p>
            <a:endParaRPr lang="en-US" baseline="0" dirty="0" smtClean="0"/>
          </a:p>
          <a:p>
            <a:r>
              <a:rPr lang="en-US" baseline="0" dirty="0" smtClean="0"/>
              <a:t>The response is a document message – it contains information about the result of the request: result code, return value</a:t>
            </a:r>
          </a:p>
          <a:p>
            <a:endParaRPr lang="en-US" baseline="0" dirty="0" smtClean="0"/>
          </a:p>
          <a:p>
            <a:r>
              <a:rPr lang="en-US" baseline="0" dirty="0" smtClean="0"/>
              <a:t>The requestor sends the message and waits for the response. The replier returns the response to the requestor.</a:t>
            </a:r>
          </a:p>
          <a:p>
            <a:endParaRPr lang="en-US" baseline="0" dirty="0" smtClean="0"/>
          </a:p>
          <a:p>
            <a:r>
              <a:rPr lang="en-US" baseline="0" dirty="0" smtClean="0"/>
              <a:t>Easy in a shared memory space, it becomes a little more complicated in an SOA where the requestor and replier are in separate processes.</a:t>
            </a:r>
          </a:p>
          <a:p>
            <a:endParaRPr lang="en-US" baseline="0" dirty="0" smtClean="0"/>
          </a:p>
          <a:p>
            <a:r>
              <a:rPr lang="en-US" baseline="0" dirty="0" smtClean="0"/>
              <a:t>The requestor has a blocking approach the requesting thread and waits for the reply by polling – this is simple but prevents other work from happening while waiting on the replier.</a:t>
            </a:r>
          </a:p>
          <a:p>
            <a:endParaRPr lang="en-US" baseline="0" dirty="0" smtClean="0"/>
          </a:p>
          <a:p>
            <a:r>
              <a:rPr lang="en-US" baseline="0" dirty="0" smtClean="0"/>
              <a:t>Request-Reply is used for RPC (the command invokes a method, the result is in the document) querying (the command describes the query, the response the result set), or notification (the event describes what happened, the document returns an acknowledgement, perhaps with a request for more information).</a:t>
            </a:r>
          </a:p>
          <a:p>
            <a:endParaRPr lang="en-US" baseline="0" dirty="0" smtClean="0"/>
          </a:p>
          <a:p>
            <a:r>
              <a:rPr lang="en-US" baseline="0" dirty="0" smtClean="0"/>
              <a:t>RPC can be highly-coupled – the requestor knows details of the replier’s implementation (SOAP suffers from this). Avoid this issue by using a document-centric approach, that is the command should tell the replier what the requestor wants, not how the replier should fulfill the contract.</a:t>
            </a:r>
          </a:p>
          <a:p>
            <a:endParaRPr lang="en-US" baseline="0" dirty="0" smtClean="0"/>
          </a:p>
          <a:p>
            <a:r>
              <a:rPr lang="en-US" baseline="0" dirty="0" smtClean="0"/>
              <a:t>Both the request and the reply message schemas are owned by the replier not the requestor</a:t>
            </a:r>
          </a:p>
          <a:p>
            <a:endParaRPr lang="en-US" baseline="0" dirty="0" smtClean="0"/>
          </a:p>
          <a:p>
            <a:r>
              <a:rPr lang="en-US" baseline="0" dirty="0" smtClean="0"/>
              <a:t>Request-Reply is mainly used for the its simplicity of its interaction style – ask a question get an answer.  It is simple for the consumer to handle. And a lot of the time it is all you need. SOAP and REST are examples of this request-reply approach. It is a low complexity pattern and don’t increase complexity without necessity.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that the request channel might be a direct channel but it equally might be a publish-subscribe channel. It doesn’t make sense to reply to many people, but it might make sense to publish to many people  - although its common for this to be fire-and-forget now wait for a reply.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84</a:t>
            </a:fld>
            <a:endParaRPr lang="en-US"/>
          </a:p>
        </p:txBody>
      </p:sp>
    </p:spTree>
    <p:extLst>
      <p:ext uri="{BB962C8B-B14F-4D97-AF65-F5344CB8AC3E}">
        <p14:creationId xmlns:p14="http://schemas.microsoft.com/office/powerpoint/2010/main" val="149531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with the request-reply pattern is that the requestor ties up resources waiting for the replier to respond. This is especially problematic because the replier might be on a different machine.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want to do is acknowledge the receipt of the request – with an indicator of when we expect the request to be done and let the requestor go about its business. Then we send the requestor the response when we are done. On the server we often use a decoupled invocation pattern – that is we put the request on a queue, from the edge (essentially the adapter in a ports &amp; adapters view of architecture – our port is an asynchronous not a synchronous one), acknowledge and then consume events from the queue when we have capacity. The use of a queue means that we do not lose requests, such as under load, and helps a service scale without needing to add additional servers. We may couple with this pipeline processing for a complicated business process.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client there are two ways to solve waiting for the response from the server. Push to an event driven consumer, or polling by the client to fake push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Polling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With request-reaction timing becomes an issue. It might be seconds before a reply happens, but it might be days. So giving some indication of when you should call back becomes significant. The requestor spins off a separate thread to poll for the reply, which also contains the context of the call when the reply is received. The same thread and channel can be used to wait for a number of messages, making more efficient use of resources which scales better. This is a ‘push’ approach, because we push the messages back to the caller. The caller still needs to poll on a thread to check for a reply (even if it is under the hood).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Examples of this are returning a 202 Accepted and providing a resource to poll in the location header, Long-polling (keeping the connection open instead of closing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Push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Better than</a:t>
            </a:r>
            <a:r>
              <a:rPr lang="en-US" baseline="0" dirty="0" smtClean="0"/>
              <a:t> this is push: Sockets/</a:t>
            </a:r>
            <a:r>
              <a:rPr lang="en-US" baseline="0" dirty="0" err="1" smtClean="0"/>
              <a:t>Websockets</a:t>
            </a:r>
            <a:r>
              <a:rPr lang="en-US" baseline="0" dirty="0" smtClean="0"/>
              <a:t>, </a:t>
            </a:r>
            <a:r>
              <a:rPr lang="en-US" baseline="0" dirty="0" err="1" smtClean="0"/>
              <a:t>SendEvents</a:t>
            </a:r>
            <a:r>
              <a:rPr lang="en-US" baseline="0" dirty="0" smtClean="0"/>
              <a:t>, HTTP Streaming, </a:t>
            </a:r>
            <a:r>
              <a:rPr lang="en-US" baseline="0" dirty="0" err="1" smtClean="0"/>
              <a:t>Pushlets</a:t>
            </a:r>
            <a:r>
              <a:rPr lang="en-US" baseline="0" dirty="0" smtClean="0"/>
              <a:t>, XMPP, or using MOM for each channel. Push removes temporal coupling – you no longer create a dependency on when you call. Push is the model that makes sense when you need to be asynchronous and not synchronous.  </a:t>
            </a:r>
          </a:p>
          <a:p>
            <a:endParaRPr lang="en-US" baseline="0" dirty="0" smtClean="0"/>
          </a:p>
          <a:p>
            <a:r>
              <a:rPr lang="en-US" baseline="0" dirty="0" smtClean="0"/>
              <a:t>The downside is that you abandon control of message ordering – so now you need to be idempotent or figure out sequence and re-sequence if required. Correlation can help significantly – the request has a unique id, the response returns it to allow the requestor to match the response to its request.</a:t>
            </a:r>
          </a:p>
          <a:p>
            <a:endParaRPr lang="en-US" baseline="0" dirty="0" smtClean="0"/>
          </a:p>
          <a:p>
            <a:endParaRPr lang="en-US" baseline="0" dirty="0" smtClean="0"/>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85</a:t>
            </a:fld>
            <a:endParaRPr lang="en-US"/>
          </a:p>
        </p:txBody>
      </p:sp>
    </p:spTree>
    <p:extLst>
      <p:ext uri="{BB962C8B-B14F-4D97-AF65-F5344CB8AC3E}">
        <p14:creationId xmlns:p14="http://schemas.microsoft.com/office/powerpoint/2010/main" val="33911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If I want two services to communicate about an event</a:t>
            </a:r>
            <a:r>
              <a:rPr lang="en-US" baseline="0" dirty="0" smtClean="0"/>
              <a:t> – something that has occurred in one service that another might wish to take action in response to I have several options.</a:t>
            </a:r>
          </a:p>
          <a:p>
            <a:endParaRPr lang="en-US" baseline="0" dirty="0" smtClean="0"/>
          </a:p>
          <a:p>
            <a:r>
              <a:rPr lang="en-US" baseline="0" dirty="0" smtClean="0"/>
              <a:t>To explain let’s take a classic example, that of an hotel reservation system.</a:t>
            </a:r>
          </a:p>
          <a:p>
            <a:endParaRPr lang="en-US" baseline="0" dirty="0" smtClean="0"/>
          </a:p>
          <a:p>
            <a:r>
              <a:rPr lang="en-US" baseline="0" dirty="0" smtClean="0"/>
              <a:t>The first is for the originating service – the event producer – to send a message to all interested parties by calling an interface that the receiver exposes. The problem here is that it introduces coupling between the event producer and consumer. Why does the producer need to care about the details of the consumer of the event.</a:t>
            </a:r>
          </a:p>
          <a:p>
            <a:endParaRPr lang="en-US" baseline="0" dirty="0" smtClean="0"/>
          </a:p>
          <a:p>
            <a:r>
              <a:rPr lang="en-US" baseline="0" dirty="0" smtClean="0"/>
              <a:t>In our example when a reservation is made there may be a number of services that want to know when a new reservation is made: billing to take a payment, housekeeping to let them know the room will be occupied and need cleaning, maintenance to fix any defects etc. If the reservation system knows details of interfaces for all of these services, it has to change when one of them changes – an expensive proposition and a problem of coupling.</a:t>
            </a:r>
          </a:p>
          <a:p>
            <a:endParaRPr lang="en-US" baseline="0" dirty="0" smtClean="0"/>
          </a:p>
          <a:p>
            <a:r>
              <a:rPr lang="en-US" baseline="0" dirty="0" smtClean="0"/>
              <a:t>An alternative is for the interested consumers to poll the producer, asking for new information. This creates the correct dependency direction – consumers now depend on the producer and we only need to change the consumers if the producer wants to change what it notifies the consumers of. The producer could for example expose an RSS feed of events and consumers poll them. The problem here is the polling interval – too short and the load becomes an issue, too long and important events may be dealt with too slowly.</a:t>
            </a:r>
          </a:p>
          <a:p>
            <a:endParaRPr lang="en-US" baseline="0" dirty="0" smtClean="0"/>
          </a:p>
          <a:p>
            <a:r>
              <a:rPr lang="en-US" baseline="0" dirty="0" smtClean="0"/>
              <a:t>So in our example the housekeeping system could poll the reservation system to find any new reservations and prepare the room. But the interval needs some thought – reservations may not change much day-by-day but housekeeping needs to be able to react to on the spot reservations or we lose business.</a:t>
            </a:r>
          </a:p>
          <a:p>
            <a:endParaRPr lang="en-US" baseline="0" dirty="0" smtClean="0"/>
          </a:p>
          <a:p>
            <a:r>
              <a:rPr lang="en-US" baseline="0" dirty="0" smtClean="0"/>
              <a:t>Another option is to externalize the relationship via a workflow service – the producer raises the event to the workflow service, which in turn forwards the message to interested parties. This can allow you to alleviate coupling issues, by pushing responsibility for message transformation and routing out to the workflow service. The problem though is that these workflow services have a tendency to decline into hard to maintain spaghetti once complexity increases. Above 4-5 connections, workflow increasingly becomes the weak point in inter-service communication.</a:t>
            </a:r>
          </a:p>
          <a:p>
            <a:endParaRPr lang="en-US" baseline="0" dirty="0" smtClean="0"/>
          </a:p>
          <a:p>
            <a:r>
              <a:rPr lang="en-US" baseline="0" dirty="0" smtClean="0"/>
              <a:t>The optimal solution is to combine SOA with Event Driven Architecture (EDA). A service publishes a stream of events to interested parties. Instead of a consumer reaching out and polling for updates, the service publishes the event to interested parties. The event has schema, but we do not couple to a unique interface on the consumer, instead the consumer simply accepts messages of the schema defined by the originator. So we do not couple to a client interface nor do we force consumers to poll.</a:t>
            </a:r>
          </a:p>
          <a:p>
            <a:endParaRPr lang="en-US" baseline="0" dirty="0" smtClean="0"/>
          </a:p>
          <a:p>
            <a:r>
              <a:rPr lang="en-US" baseline="0" dirty="0" smtClean="0"/>
              <a:t>The inversion of communication pattern does not talk about subscription management being part of the service edge (how a service interacts). This is because subscription management requires effort that does not relate to services and is usually best handled by messaging infrastructure using the Dynamic Recipient List pattern that allows consumers to register for topics that they are interested in subscribing to. Dynamic registration has the advantage that we can add new consumers without modifying the originator</a:t>
            </a:r>
          </a:p>
          <a:p>
            <a:endParaRPr lang="en-US" baseline="0" dirty="0" smtClean="0"/>
          </a:p>
          <a:p>
            <a:r>
              <a:rPr lang="en-US" baseline="0" dirty="0" smtClean="0"/>
              <a:t>The downside to inversion of communications is the increase in complexity. It can be harder to understand the flow of control in the system, because an event may trigger a series of reactions that are not obvious to the producer – there is no easy way to see who is registered if we allow dynamic registration – so understanding the behavior of the system is difficult, One trick here is to rely on the fact that services are boundaries is to not worry what happens beyond that boundary, simply test the contract at the boundary and assume the other services worry about their own boundaries. The downside is confidence in any MOM, but this can be tested in isolation.</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86</a:t>
            </a:fld>
            <a:endParaRPr lang="en-US"/>
          </a:p>
        </p:txBody>
      </p:sp>
    </p:spTree>
    <p:extLst>
      <p:ext uri="{BB962C8B-B14F-4D97-AF65-F5344CB8AC3E}">
        <p14:creationId xmlns:p14="http://schemas.microsoft.com/office/powerpoint/2010/main" val="1309997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Processing may require us to deal with</a:t>
            </a:r>
            <a:r>
              <a:rPr lang="en-US" baseline="0" dirty="0" smtClean="0"/>
              <a:t> a series of steps. Consider our example of a system that takes hotel reservations. The reservation system takes the customer request and raises a </a:t>
            </a:r>
            <a:r>
              <a:rPr lang="en-US" baseline="0" dirty="0" err="1" smtClean="0"/>
              <a:t>ReservationMade</a:t>
            </a:r>
            <a:r>
              <a:rPr lang="en-US" baseline="0" dirty="0" smtClean="0"/>
              <a:t> Event. The Event contains details of the Reservation, that might be needed by other systems, it is a document message. Billing subscribes to </a:t>
            </a:r>
            <a:r>
              <a:rPr lang="en-US" baseline="0" dirty="0" err="1" smtClean="0"/>
              <a:t>ReservationMade</a:t>
            </a:r>
            <a:r>
              <a:rPr lang="en-US" baseline="0" dirty="0" smtClean="0"/>
              <a:t>, caches the billing information for the customer and takes the payment. Once the payment is confirmed by the credit card company it raises a </a:t>
            </a:r>
            <a:r>
              <a:rPr lang="en-US" baseline="0" dirty="0" err="1" smtClean="0"/>
              <a:t>ReservationPaid</a:t>
            </a:r>
            <a:r>
              <a:rPr lang="en-US" baseline="0" dirty="0" smtClean="0"/>
              <a:t> event. The Housekeeping service waits for the </a:t>
            </a:r>
            <a:r>
              <a:rPr lang="en-US" baseline="0" dirty="0" err="1" smtClean="0"/>
              <a:t>ReservationPaid</a:t>
            </a:r>
            <a:r>
              <a:rPr lang="en-US" baseline="0" dirty="0" smtClean="0"/>
              <a:t> to allocate a room and cache details of who will be in the room on a given date range. </a:t>
            </a:r>
          </a:p>
          <a:p>
            <a:endParaRPr lang="en-US" baseline="0" dirty="0" smtClean="0"/>
          </a:p>
          <a:p>
            <a:r>
              <a:rPr lang="en-US" baseline="0" dirty="0" smtClean="0"/>
              <a:t>If we try to hold a transaction across the lifetime of this work then we tie up resources for a long-running operation. This will not scale as other requests will deadlock waiting for this request to fail. So we have a rule that we only want to use a transaction within the service boundary in an event handler. </a:t>
            </a:r>
          </a:p>
          <a:p>
            <a:endParaRPr lang="en-US" baseline="0" dirty="0" smtClean="0"/>
          </a:p>
          <a:p>
            <a:r>
              <a:rPr lang="en-US" baseline="0" dirty="0" smtClean="0"/>
              <a:t>But let’s assume that since the customer began the ordering process the Maintenance service indicates that the room is now out of action and the hotel is full. We now have a problem. Because we were not transactional, we cannot guarantee that the room will be available post-Billing. We could alternatively allocate the room and then take the money. This prevents rejection of a booking, but means we could lose business if someone could not book because the hotel was full, which is another problem.</a:t>
            </a:r>
          </a:p>
          <a:p>
            <a:endParaRPr lang="en-US" baseline="0" dirty="0" smtClean="0"/>
          </a:p>
          <a:p>
            <a:r>
              <a:rPr lang="en-US" baseline="0" dirty="0" smtClean="0"/>
              <a:t>Note that this is a business problem – in that the business needs to understand the kind of compensation to take. This act of allowing individual transactions to occur, and then compensating for them is called a saga. We might decide to cancel the booking and refund the customer their money, we might rebook in a partner hotel instead.  </a:t>
            </a:r>
          </a:p>
          <a:p>
            <a:endParaRPr lang="en-US" baseline="0" dirty="0" smtClean="0"/>
          </a:p>
          <a:p>
            <a:r>
              <a:rPr lang="en-US" baseline="0" dirty="0" smtClean="0"/>
              <a:t>You can implement a saga either internally – each service simply raises exception events and expects other services, who know how to compensate, to initiate a new sequence. So for example the Housekeeping service might raise a </a:t>
            </a:r>
            <a:r>
              <a:rPr lang="en-US" baseline="0" dirty="0" err="1" smtClean="0"/>
              <a:t>NoRoomsToAllocate</a:t>
            </a:r>
            <a:r>
              <a:rPr lang="en-US" baseline="0" dirty="0" smtClean="0"/>
              <a:t> event with the Id of the reservation that it was rejecting. The alternative is to manage the saga externally in a process that listens for completion events, often within a timeout for a whole sequence of messages and raises a timeout if that does not occur.</a:t>
            </a:r>
          </a:p>
          <a:p>
            <a:endParaRPr lang="en-US" baseline="0" dirty="0" smtClean="0"/>
          </a:p>
          <a:p>
            <a:r>
              <a:rPr lang="en-US" baseline="0" dirty="0" smtClean="0"/>
              <a:t>The tradeoff here is between the lower coupling of services just raising failure events, and the maintainability of having a single place where the steps in the transaction are identified.</a:t>
            </a:r>
          </a:p>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87</a:t>
            </a:fld>
            <a:endParaRPr lang="en-US"/>
          </a:p>
        </p:txBody>
      </p:sp>
    </p:spTree>
    <p:extLst>
      <p:ext uri="{BB962C8B-B14F-4D97-AF65-F5344CB8AC3E}">
        <p14:creationId xmlns:p14="http://schemas.microsoft.com/office/powerpoint/2010/main" val="260596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C64272D-E160-471D-817E-C863476E03AF}" type="datetimeFigureOut">
              <a:rPr lang="en-GB" smtClean="0"/>
              <a:t>28/05/2014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64272D-E160-471D-817E-C863476E03AF}" type="datetimeFigureOut">
              <a:rPr lang="en-GB" smtClean="0"/>
              <a:t>28/05/2014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64272D-E160-471D-817E-C863476E03AF}" type="datetimeFigureOut">
              <a:rPr lang="en-GB" smtClean="0"/>
              <a:t>28/05/2014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C64272D-E160-471D-817E-C863476E03AF}" type="datetimeFigureOut">
              <a:rPr lang="en-GB" smtClean="0"/>
              <a:t>28/05/2014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64272D-E160-471D-817E-C863476E03AF}" type="datetimeFigureOut">
              <a:rPr lang="en-GB" smtClean="0"/>
              <a:t>28/05/2014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C64272D-E160-471D-817E-C863476E03AF}" type="datetimeFigureOut">
              <a:rPr lang="en-GB" smtClean="0"/>
              <a:t>28/05/2014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C64272D-E160-471D-817E-C863476E03AF}" type="datetimeFigureOut">
              <a:rPr lang="en-GB" smtClean="0"/>
              <a:t>28/05/2014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C64272D-E160-471D-817E-C863476E03AF}" type="datetimeFigureOut">
              <a:rPr lang="en-GB" smtClean="0"/>
              <a:t>28/05/2014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4272D-E160-471D-817E-C863476E03AF}" type="datetimeFigureOut">
              <a:rPr lang="en-GB" smtClean="0"/>
              <a:t>28/05/2014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64272D-E160-471D-817E-C863476E03AF}" type="datetimeFigureOut">
              <a:rPr lang="en-GB" smtClean="0"/>
              <a:t>28/05/2014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64272D-E160-471D-817E-C863476E03AF}" type="datetimeFigureOut">
              <a:rPr lang="en-GB" smtClean="0"/>
              <a:t>28/05/2014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608E9E-4457-4D4A-B9D2-EB97657470E3}"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4272D-E160-471D-817E-C863476E03AF}" type="datetimeFigureOut">
              <a:rPr lang="en-GB" smtClean="0"/>
              <a:t>28/05/2014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08E9E-4457-4D4A-B9D2-EB97657470E3}"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gif"/></Relationships>
</file>

<file path=ppt/slides/_rels/slide85.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gif"/><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Architectural</a:t>
            </a:r>
            <a:r>
              <a:rPr lang="en-US" dirty="0" smtClean="0"/>
              <a:t> </a:t>
            </a:r>
            <a:r>
              <a:rPr lang="en-US" dirty="0" smtClean="0">
                <a:solidFill>
                  <a:schemeClr val="bg1"/>
                </a:solidFill>
              </a:rPr>
              <a:t>Styles</a:t>
            </a:r>
            <a:endParaRPr lang="en-GB"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1"/>
                </a:solidFill>
              </a:rPr>
              <a:t>The Bricks</a:t>
            </a:r>
            <a:endParaRPr lang="en-GB"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67544" y="404664"/>
            <a:ext cx="4040188" cy="639762"/>
          </a:xfrm>
        </p:spPr>
        <p:txBody>
          <a:bodyPr/>
          <a:lstStyle/>
          <a:p>
            <a:r>
              <a:rPr lang="en-US" dirty="0" smtClean="0"/>
              <a:t>Candidate Models</a:t>
            </a:r>
            <a:endParaRPr lang="en-US" dirty="0"/>
          </a:p>
        </p:txBody>
      </p:sp>
      <p:sp>
        <p:nvSpPr>
          <p:cNvPr id="9" name="Content Placeholder 8"/>
          <p:cNvSpPr>
            <a:spLocks noGrp="1"/>
          </p:cNvSpPr>
          <p:nvPr>
            <p:ph sz="half" idx="2"/>
          </p:nvPr>
        </p:nvSpPr>
        <p:spPr>
          <a:xfrm>
            <a:off x="457200" y="1124744"/>
            <a:ext cx="4040188" cy="5001419"/>
          </a:xfrm>
        </p:spPr>
        <p:txBody>
          <a:bodyPr>
            <a:normAutofit fontScale="92500" lnSpcReduction="20000"/>
          </a:bodyPr>
          <a:lstStyle/>
          <a:p>
            <a:r>
              <a:rPr lang="en-US" dirty="0" smtClean="0"/>
              <a:t>Intended as a set of sample problems to allow comparison of the solution in different architectural styles.</a:t>
            </a:r>
          </a:p>
          <a:p>
            <a:r>
              <a:rPr lang="en-US" dirty="0" smtClean="0"/>
              <a:t>The idea is that as the problems become well-known then discussion of proposed new architectures can dispense with a description of the problem and proceed to discussion of the solution</a:t>
            </a:r>
          </a:p>
          <a:p>
            <a:r>
              <a:rPr lang="en-US" dirty="0" smtClean="0"/>
              <a:t>Because architectural styles are solving well-known problems, with well known properties comparison of the fitness of architectural styles becomes easier.</a:t>
            </a:r>
            <a:endParaRPr lang="en-US" dirty="0"/>
          </a:p>
        </p:txBody>
      </p:sp>
      <p:sp>
        <p:nvSpPr>
          <p:cNvPr id="10" name="Text Placeholder 9"/>
          <p:cNvSpPr>
            <a:spLocks noGrp="1"/>
          </p:cNvSpPr>
          <p:nvPr>
            <p:ph type="body" sz="quarter" idx="3"/>
          </p:nvPr>
        </p:nvSpPr>
        <p:spPr>
          <a:xfrm>
            <a:off x="4572000" y="404664"/>
            <a:ext cx="4041775" cy="639762"/>
          </a:xfrm>
        </p:spPr>
        <p:txBody>
          <a:bodyPr/>
          <a:lstStyle/>
          <a:p>
            <a:r>
              <a:rPr lang="en-US" dirty="0" smtClean="0"/>
              <a:t>The models</a:t>
            </a:r>
            <a:endParaRPr lang="en-US" dirty="0"/>
          </a:p>
        </p:txBody>
      </p:sp>
      <p:sp>
        <p:nvSpPr>
          <p:cNvPr id="11" name="Content Placeholder 10"/>
          <p:cNvSpPr>
            <a:spLocks noGrp="1"/>
          </p:cNvSpPr>
          <p:nvPr>
            <p:ph sz="quarter" idx="4"/>
          </p:nvPr>
        </p:nvSpPr>
        <p:spPr>
          <a:xfrm>
            <a:off x="4645025" y="1124744"/>
            <a:ext cx="4041775" cy="5001419"/>
          </a:xfrm>
        </p:spPr>
        <p:txBody>
          <a:bodyPr>
            <a:normAutofit fontScale="55000" lnSpcReduction="20000"/>
          </a:bodyPr>
          <a:lstStyle/>
          <a:p>
            <a:pPr marL="0" indent="0">
              <a:buNone/>
            </a:pPr>
            <a:r>
              <a:rPr lang="en-US" b="1" dirty="0" smtClean="0"/>
              <a:t>Keyword </a:t>
            </a:r>
            <a:r>
              <a:rPr lang="en-US" b="1" dirty="0"/>
              <a:t>in Context (KWIC)</a:t>
            </a:r>
            <a:r>
              <a:rPr lang="en-US" dirty="0"/>
              <a:t>: Given a set of lines, </a:t>
            </a:r>
            <a:r>
              <a:rPr lang="en-US" dirty="0" smtClean="0"/>
              <a:t>create an </a:t>
            </a:r>
            <a:r>
              <a:rPr lang="en-US" dirty="0"/>
              <a:t>alphabetized list of the rotations of those lines.</a:t>
            </a:r>
          </a:p>
          <a:p>
            <a:pPr marL="0" indent="0">
              <a:buNone/>
            </a:pPr>
            <a:r>
              <a:rPr lang="en-US" b="1" dirty="0" smtClean="0"/>
              <a:t>Sea </a:t>
            </a:r>
            <a:r>
              <a:rPr lang="en-US" b="1" dirty="0"/>
              <a:t>Buoy</a:t>
            </a:r>
            <a:r>
              <a:rPr lang="en-US" dirty="0"/>
              <a:t>: Collect and transmit weather data both </a:t>
            </a:r>
            <a:r>
              <a:rPr lang="en-US" dirty="0" smtClean="0"/>
              <a:t>automatically and </a:t>
            </a:r>
            <a:r>
              <a:rPr lang="en-US" dirty="0"/>
              <a:t>on demand; allow preemption for </a:t>
            </a:r>
            <a:r>
              <a:rPr lang="en-US" dirty="0" smtClean="0"/>
              <a:t>emergency services</a:t>
            </a:r>
            <a:r>
              <a:rPr lang="en-US" dirty="0"/>
              <a:t>.</a:t>
            </a:r>
          </a:p>
          <a:p>
            <a:pPr marL="0" indent="0">
              <a:buNone/>
            </a:pPr>
            <a:r>
              <a:rPr lang="en-US" b="1" dirty="0"/>
              <a:t>C</a:t>
            </a:r>
            <a:r>
              <a:rPr lang="en-US" b="1" dirty="0" smtClean="0"/>
              <a:t>ruise </a:t>
            </a:r>
            <a:r>
              <a:rPr lang="en-US" b="1" dirty="0"/>
              <a:t>Control</a:t>
            </a:r>
            <a:r>
              <a:rPr lang="en-US" dirty="0"/>
              <a:t>: Maintain the speed of a vehicle</a:t>
            </a:r>
            <a:r>
              <a:rPr lang="en-US" dirty="0" smtClean="0"/>
              <a:t>. </a:t>
            </a:r>
          </a:p>
          <a:p>
            <a:pPr marL="0" indent="0">
              <a:buNone/>
            </a:pPr>
            <a:r>
              <a:rPr lang="en-US" b="1" dirty="0" smtClean="0"/>
              <a:t>Conference </a:t>
            </a:r>
            <a:r>
              <a:rPr lang="en-US" b="1" dirty="0"/>
              <a:t>Refereeing</a:t>
            </a:r>
            <a:r>
              <a:rPr lang="en-US" dirty="0"/>
              <a:t>: Solicit, referee, and </a:t>
            </a:r>
            <a:r>
              <a:rPr lang="en-US" dirty="0" smtClean="0"/>
              <a:t>select papers </a:t>
            </a:r>
            <a:r>
              <a:rPr lang="en-US" dirty="0"/>
              <a:t>for a conference.</a:t>
            </a:r>
          </a:p>
          <a:p>
            <a:pPr marL="0" indent="0">
              <a:buNone/>
            </a:pPr>
            <a:r>
              <a:rPr lang="en-US" b="1" dirty="0" smtClean="0"/>
              <a:t>Mailing </a:t>
            </a:r>
            <a:r>
              <a:rPr lang="en-US" b="1" dirty="0"/>
              <a:t>List Handler</a:t>
            </a:r>
            <a:r>
              <a:rPr lang="en-US" dirty="0"/>
              <a:t>: Merge address information </a:t>
            </a:r>
            <a:r>
              <a:rPr lang="en-US" dirty="0" smtClean="0"/>
              <a:t>from multiple </a:t>
            </a:r>
            <a:r>
              <a:rPr lang="en-US" dirty="0"/>
              <a:t>sources, eliminating duplicates and </a:t>
            </a:r>
            <a:r>
              <a:rPr lang="en-US" dirty="0" smtClean="0"/>
              <a:t>observing reader </a:t>
            </a:r>
            <a:r>
              <a:rPr lang="en-US" dirty="0"/>
              <a:t>preferences.</a:t>
            </a:r>
          </a:p>
          <a:p>
            <a:pPr marL="0" indent="0">
              <a:buNone/>
            </a:pPr>
            <a:r>
              <a:rPr lang="en-US" b="1" dirty="0" smtClean="0"/>
              <a:t>Printer </a:t>
            </a:r>
            <a:r>
              <a:rPr lang="en-US" b="1" dirty="0"/>
              <a:t>Spooler</a:t>
            </a:r>
            <a:r>
              <a:rPr lang="en-US" dirty="0"/>
              <a:t>: Manage print jobs within a </a:t>
            </a:r>
            <a:r>
              <a:rPr lang="en-US" dirty="0" smtClean="0"/>
              <a:t>printer network</a:t>
            </a:r>
            <a:r>
              <a:rPr lang="en-US" dirty="0"/>
              <a:t>.</a:t>
            </a:r>
          </a:p>
          <a:p>
            <a:pPr marL="0" indent="0">
              <a:buNone/>
            </a:pPr>
            <a:r>
              <a:rPr lang="en-US" b="1" dirty="0" smtClean="0"/>
              <a:t>Library</a:t>
            </a:r>
            <a:r>
              <a:rPr lang="en-US" dirty="0" smtClean="0"/>
              <a:t>: </a:t>
            </a:r>
            <a:r>
              <a:rPr lang="en-US" dirty="0"/>
              <a:t>Automate traditional library tasks, such </a:t>
            </a:r>
            <a:r>
              <a:rPr lang="en-US" dirty="0" smtClean="0"/>
              <a:t>as check</a:t>
            </a:r>
            <a:r>
              <a:rPr lang="en-US" dirty="0"/>
              <a:t>-in and check-out of books.</a:t>
            </a:r>
          </a:p>
          <a:p>
            <a:pPr marL="0" indent="0">
              <a:buNone/>
            </a:pPr>
            <a:r>
              <a:rPr lang="en-US" b="1" dirty="0" smtClean="0"/>
              <a:t>Automated </a:t>
            </a:r>
            <a:r>
              <a:rPr lang="en-US" b="1" dirty="0"/>
              <a:t>Teller Machine (ATM)</a:t>
            </a:r>
            <a:r>
              <a:rPr lang="en-US" dirty="0"/>
              <a:t>: Provide the </a:t>
            </a:r>
            <a:r>
              <a:rPr lang="en-US" dirty="0" smtClean="0"/>
              <a:t>usual banking </a:t>
            </a:r>
            <a:r>
              <a:rPr lang="en-US" dirty="0"/>
              <a:t>functions with a remotely-located machine.</a:t>
            </a:r>
          </a:p>
          <a:p>
            <a:pPr marL="0" indent="0">
              <a:buNone/>
            </a:pPr>
            <a:r>
              <a:rPr lang="en-US" b="1" dirty="0" smtClean="0"/>
              <a:t>Calendar </a:t>
            </a:r>
            <a:r>
              <a:rPr lang="en-US" b="1" dirty="0"/>
              <a:t>Scheduler</a:t>
            </a:r>
            <a:r>
              <a:rPr lang="en-US" dirty="0"/>
              <a:t>: Organize a meeting schedule.</a:t>
            </a:r>
          </a:p>
          <a:p>
            <a:pPr marL="0" indent="0">
              <a:buNone/>
            </a:pPr>
            <a:r>
              <a:rPr lang="en-US" b="1" dirty="0" smtClean="0"/>
              <a:t>Compiler</a:t>
            </a:r>
            <a:r>
              <a:rPr lang="en-US" dirty="0"/>
              <a:t>: Translate source code for a </a:t>
            </a:r>
            <a:r>
              <a:rPr lang="en-US" dirty="0" smtClean="0"/>
              <a:t>programming language </a:t>
            </a:r>
            <a:r>
              <a:rPr lang="en-US" dirty="0"/>
              <a:t>to executable </a:t>
            </a:r>
            <a:r>
              <a:rPr lang="en-US" dirty="0" smtClean="0"/>
              <a:t>form.</a:t>
            </a:r>
          </a:p>
          <a:p>
            <a:pPr marL="0" indent="0">
              <a:buNone/>
            </a:pPr>
            <a:r>
              <a:rPr lang="en-US" b="1" dirty="0" smtClean="0"/>
              <a:t>Mobile </a:t>
            </a:r>
            <a:r>
              <a:rPr lang="en-US" b="1" dirty="0"/>
              <a:t>Robot</a:t>
            </a:r>
            <a:r>
              <a:rPr lang="en-US" dirty="0"/>
              <a:t>: Design a mobile robot capable of </a:t>
            </a:r>
            <a:r>
              <a:rPr lang="en-US" dirty="0" smtClean="0"/>
              <a:t>executing tasks </a:t>
            </a:r>
            <a:r>
              <a:rPr lang="en-US" dirty="0"/>
              <a:t>while monitoring the environment, e.g.</a:t>
            </a:r>
            <a:r>
              <a:rPr lang="en-US" dirty="0" smtClean="0"/>
              <a:t>, avoiding </a:t>
            </a:r>
            <a:r>
              <a:rPr lang="en-US" dirty="0"/>
              <a:t>obstacles.</a:t>
            </a:r>
          </a:p>
        </p:txBody>
      </p:sp>
    </p:spTree>
    <p:extLst>
      <p:ext uri="{BB962C8B-B14F-4D97-AF65-F5344CB8AC3E}">
        <p14:creationId xmlns:p14="http://schemas.microsoft.com/office/powerpoint/2010/main" val="21612208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KWIC</a:t>
            </a:r>
            <a:endParaRPr lang="en-US" dirty="0"/>
          </a:p>
        </p:txBody>
      </p:sp>
      <p:sp>
        <p:nvSpPr>
          <p:cNvPr id="11" name="Content Placeholder 10"/>
          <p:cNvSpPr>
            <a:spLocks noGrp="1"/>
          </p:cNvSpPr>
          <p:nvPr>
            <p:ph sz="half" idx="1"/>
          </p:nvPr>
        </p:nvSpPr>
        <p:spPr/>
        <p:txBody>
          <a:bodyPr>
            <a:normAutofit fontScale="85000" lnSpcReduction="10000"/>
          </a:bodyPr>
          <a:lstStyle/>
          <a:p>
            <a:r>
              <a:rPr lang="en-US" dirty="0" smtClean="0"/>
              <a:t>Keyword in Context originally proposed by </a:t>
            </a:r>
            <a:r>
              <a:rPr lang="en-US" dirty="0" err="1" smtClean="0"/>
              <a:t>Parnas</a:t>
            </a:r>
            <a:r>
              <a:rPr lang="en-US" dirty="0" smtClean="0"/>
              <a:t> to illustrate advantages of different designs [Parnas72]</a:t>
            </a:r>
          </a:p>
          <a:p>
            <a:r>
              <a:rPr lang="en-US" dirty="0" smtClean="0"/>
              <a:t>For a text, a KWIC produces a permuted index</a:t>
            </a:r>
          </a:p>
          <a:p>
            <a:pPr lvl="1"/>
            <a:r>
              <a:rPr lang="en-US" dirty="0" smtClean="0"/>
              <a:t>Every sentence is replicated and permuted in its words i.e. shift from left to right</a:t>
            </a:r>
          </a:p>
          <a:p>
            <a:pPr lvl="1"/>
            <a:r>
              <a:rPr lang="en-US" dirty="0" smtClean="0"/>
              <a:t>Every first word of a permutation is sorted alphabetically and entered into the index</a:t>
            </a:r>
            <a:endParaRPr lang="en-US" dirty="0"/>
          </a:p>
        </p:txBody>
      </p:sp>
      <p:sp>
        <p:nvSpPr>
          <p:cNvPr id="12" name="Content Placeholder 11"/>
          <p:cNvSpPr>
            <a:spLocks noGrp="1"/>
          </p:cNvSpPr>
          <p:nvPr>
            <p:ph sz="half" idx="2"/>
          </p:nvPr>
        </p:nvSpPr>
        <p:spPr/>
        <p:txBody>
          <a:bodyPr>
            <a:normAutofit fontScale="85000" lnSpcReduction="10000"/>
          </a:bodyPr>
          <a:lstStyle/>
          <a:p>
            <a:r>
              <a:rPr lang="en-US" dirty="0" smtClean="0"/>
              <a:t>The KWIC system accepts an ordered set of lines</a:t>
            </a:r>
          </a:p>
          <a:p>
            <a:r>
              <a:rPr lang="en-US" dirty="0" smtClean="0"/>
              <a:t>Each line is “circularly shifted” by repeatedly removing the first word and appending it to the end of the line</a:t>
            </a:r>
          </a:p>
          <a:p>
            <a:r>
              <a:rPr lang="en-US" dirty="0" smtClean="0"/>
              <a:t>The output of a KWIC system is a listing of all circular shifts of all lines in alphabetical order</a:t>
            </a:r>
          </a:p>
        </p:txBody>
      </p:sp>
    </p:spTree>
    <p:extLst>
      <p:ext uri="{BB962C8B-B14F-4D97-AF65-F5344CB8AC3E}">
        <p14:creationId xmlns:p14="http://schemas.microsoft.com/office/powerpoint/2010/main" val="10729723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 Styles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32718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Pipes and Filters</a:t>
            </a:r>
            <a:endParaRPr lang="en-GB" dirty="0"/>
          </a:p>
        </p:txBody>
      </p:sp>
      <p:sp>
        <p:nvSpPr>
          <p:cNvPr id="7" name="Text Placeholder 6"/>
          <p:cNvSpPr>
            <a:spLocks noGrp="1"/>
          </p:cNvSpPr>
          <p:nvPr>
            <p:ph type="body" idx="1"/>
          </p:nvPr>
        </p:nvSpPr>
        <p:spPr/>
        <p:txBody>
          <a:bodyPr/>
          <a:lstStyle/>
          <a:p>
            <a:r>
              <a:rPr lang="en-GB" dirty="0" smtClean="0"/>
              <a:t>Drivers</a:t>
            </a:r>
            <a:endParaRPr lang="en-GB" dirty="0"/>
          </a:p>
        </p:txBody>
      </p:sp>
      <p:sp>
        <p:nvSpPr>
          <p:cNvPr id="5" name="Content Placeholder 4"/>
          <p:cNvSpPr>
            <a:spLocks noGrp="1"/>
          </p:cNvSpPr>
          <p:nvPr>
            <p:ph sz="half" idx="2"/>
          </p:nvPr>
        </p:nvSpPr>
        <p:spPr/>
        <p:txBody>
          <a:bodyPr>
            <a:normAutofit/>
          </a:bodyPr>
          <a:lstStyle/>
          <a:p>
            <a:pPr marL="0" indent="0">
              <a:buNone/>
            </a:pPr>
            <a:r>
              <a:rPr lang="en-GB" sz="1400" dirty="0" smtClean="0"/>
              <a:t>Need to </a:t>
            </a:r>
            <a:r>
              <a:rPr lang="en-GB" sz="1400" i="1" dirty="0" smtClean="0"/>
              <a:t>process</a:t>
            </a:r>
            <a:r>
              <a:rPr lang="en-GB" sz="1400" dirty="0" smtClean="0"/>
              <a:t> or </a:t>
            </a:r>
            <a:r>
              <a:rPr lang="en-GB" sz="1400" i="1" dirty="0" smtClean="0"/>
              <a:t>transform</a:t>
            </a:r>
            <a:r>
              <a:rPr lang="en-GB" sz="1400" dirty="0" smtClean="0"/>
              <a:t> a stream of data. </a:t>
            </a:r>
          </a:p>
          <a:p>
            <a:pPr marL="0" indent="0">
              <a:buNone/>
            </a:pPr>
            <a:r>
              <a:rPr lang="en-GB" sz="1400" dirty="0" smtClean="0"/>
              <a:t>The task </a:t>
            </a:r>
            <a:r>
              <a:rPr lang="en-GB" sz="1400" i="1" dirty="0" smtClean="0"/>
              <a:t>decomposes</a:t>
            </a:r>
            <a:r>
              <a:rPr lang="en-GB" sz="1400" dirty="0" smtClean="0"/>
              <a:t> into steps.</a:t>
            </a:r>
          </a:p>
          <a:p>
            <a:pPr marL="0" indent="0">
              <a:buNone/>
            </a:pPr>
            <a:r>
              <a:rPr lang="en-GB" sz="1400" dirty="0"/>
              <a:t>The small processing steps are easier to </a:t>
            </a:r>
            <a:r>
              <a:rPr lang="en-GB" sz="1400" i="1" dirty="0"/>
              <a:t>re-use</a:t>
            </a:r>
            <a:r>
              <a:rPr lang="en-GB" sz="1400" dirty="0"/>
              <a:t> in new contexts than larger </a:t>
            </a:r>
            <a:r>
              <a:rPr lang="en-GB" sz="1400" dirty="0" smtClean="0"/>
              <a:t>components.</a:t>
            </a:r>
          </a:p>
          <a:p>
            <a:pPr marL="0" indent="0">
              <a:buNone/>
            </a:pPr>
            <a:r>
              <a:rPr lang="en-GB" sz="1400" dirty="0" smtClean="0"/>
              <a:t>The small processing steps are easier to test in isolation than within the whole.</a:t>
            </a:r>
          </a:p>
          <a:p>
            <a:pPr marL="0" indent="0">
              <a:buNone/>
            </a:pPr>
            <a:r>
              <a:rPr lang="en-GB" sz="1400" dirty="0" smtClean="0"/>
              <a:t>Non-adjacent steps do not share information.</a:t>
            </a:r>
          </a:p>
          <a:p>
            <a:pPr marL="0" indent="0">
              <a:buNone/>
            </a:pPr>
            <a:r>
              <a:rPr lang="en-GB" sz="1400" dirty="0" smtClean="0"/>
              <a:t>Explicit processing of steps by users is error prone.</a:t>
            </a:r>
          </a:p>
          <a:p>
            <a:pPr marL="0" indent="0">
              <a:buNone/>
            </a:pPr>
            <a:r>
              <a:rPr lang="en-GB" sz="1400" dirty="0" smtClean="0"/>
              <a:t>We want to be </a:t>
            </a:r>
            <a:r>
              <a:rPr lang="en-GB" sz="1400" i="1" dirty="0" smtClean="0"/>
              <a:t>open to extension but closed to modification.</a:t>
            </a:r>
          </a:p>
          <a:p>
            <a:pPr marL="0" indent="0">
              <a:buNone/>
            </a:pPr>
            <a:r>
              <a:rPr lang="en-GB" sz="1400" dirty="0" smtClean="0"/>
              <a:t>We </a:t>
            </a:r>
            <a:r>
              <a:rPr lang="en-GB" sz="1400" dirty="0"/>
              <a:t>want multiple developers to work on the solution. </a:t>
            </a:r>
            <a:endParaRPr lang="en-GB" sz="1400" dirty="0" smtClean="0"/>
          </a:p>
          <a:p>
            <a:pPr marL="0" indent="0">
              <a:buNone/>
            </a:pPr>
            <a:r>
              <a:rPr lang="en-GB" sz="1400" dirty="0" smtClean="0"/>
              <a:t>Steps may need to be run in parallel.</a:t>
            </a:r>
            <a:endParaRPr lang="en-GB" sz="1400" dirty="0"/>
          </a:p>
          <a:p>
            <a:pPr marL="0" indent="0">
              <a:buNone/>
            </a:pPr>
            <a:endParaRPr lang="en-GB" sz="1400" dirty="0" smtClean="0"/>
          </a:p>
        </p:txBody>
      </p:sp>
      <p:sp>
        <p:nvSpPr>
          <p:cNvPr id="8" name="Text Placeholder 7"/>
          <p:cNvSpPr>
            <a:spLocks noGrp="1"/>
          </p:cNvSpPr>
          <p:nvPr>
            <p:ph type="body" sz="quarter" idx="3"/>
          </p:nvPr>
        </p:nvSpPr>
        <p:spPr/>
        <p:txBody>
          <a:bodyPr/>
          <a:lstStyle/>
          <a:p>
            <a:endParaRPr lang="en-GB"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5025" y="3806701"/>
            <a:ext cx="4041775" cy="687636"/>
          </a:xfrm>
        </p:spPr>
      </p:pic>
    </p:spTree>
    <p:extLst>
      <p:ext uri="{BB962C8B-B14F-4D97-AF65-F5344CB8AC3E}">
        <p14:creationId xmlns:p14="http://schemas.microsoft.com/office/powerpoint/2010/main" val="10584265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Pipes and Filters</a:t>
            </a:r>
            <a:endParaRPr lang="en-US" dirty="0"/>
          </a:p>
        </p:txBody>
      </p:sp>
      <p:pic>
        <p:nvPicPr>
          <p:cNvPr id="9" name="Content Placeholder 8" descr="Pipes and Filters - FLow.png"/>
          <p:cNvPicPr>
            <a:picLocks noGrp="1" noChangeAspect="1"/>
          </p:cNvPicPr>
          <p:nvPr>
            <p:ph idx="1"/>
          </p:nvPr>
        </p:nvPicPr>
        <p:blipFill>
          <a:blip r:embed="rId2">
            <a:extLst>
              <a:ext uri="{28A0092B-C50C-407E-A947-70E740481C1C}">
                <a14:useLocalDpi xmlns:a14="http://schemas.microsoft.com/office/drawing/2010/main" val="0"/>
              </a:ext>
            </a:extLst>
          </a:blip>
          <a:srcRect t="-182441" b="-182441"/>
          <a:stretch>
            <a:fillRect/>
          </a:stretch>
        </p:blipFill>
        <p:spPr/>
      </p:pic>
      <p:sp>
        <p:nvSpPr>
          <p:cNvPr id="8" name="Text Placeholder 7"/>
          <p:cNvSpPr>
            <a:spLocks noGrp="1"/>
          </p:cNvSpPr>
          <p:nvPr>
            <p:ph type="body" sz="half" idx="2"/>
          </p:nvPr>
        </p:nvSpPr>
        <p:spPr/>
        <p:txBody>
          <a:bodyPr>
            <a:normAutofit fontScale="92500" lnSpcReduction="10000"/>
          </a:bodyPr>
          <a:lstStyle/>
          <a:p>
            <a:r>
              <a:rPr lang="en-US" dirty="0" smtClean="0"/>
              <a:t>Each component has an </a:t>
            </a:r>
            <a:r>
              <a:rPr lang="en-US" i="1" dirty="0" smtClean="0"/>
              <a:t>input</a:t>
            </a:r>
            <a:r>
              <a:rPr lang="en-US" dirty="0" smtClean="0"/>
              <a:t> and </a:t>
            </a:r>
            <a:r>
              <a:rPr lang="en-US" i="1" dirty="0" smtClean="0"/>
              <a:t>output</a:t>
            </a:r>
            <a:r>
              <a:rPr lang="en-US" dirty="0" smtClean="0"/>
              <a:t>. It reads a </a:t>
            </a:r>
            <a:r>
              <a:rPr lang="en-US" i="1" dirty="0" smtClean="0"/>
              <a:t>stream</a:t>
            </a:r>
            <a:r>
              <a:rPr lang="en-US" dirty="0" smtClean="0"/>
              <a:t> of data on the input and writes it on the output.</a:t>
            </a:r>
          </a:p>
          <a:p>
            <a:endParaRPr lang="en-US" dirty="0"/>
          </a:p>
          <a:p>
            <a:r>
              <a:rPr lang="en-US" dirty="0" smtClean="0"/>
              <a:t>It applies a </a:t>
            </a:r>
            <a:r>
              <a:rPr lang="en-US" i="1" dirty="0" smtClean="0"/>
              <a:t>transformation</a:t>
            </a:r>
            <a:r>
              <a:rPr lang="en-US" dirty="0" smtClean="0"/>
              <a:t> to the input stream and writes it to the output stream. It applies the transformation </a:t>
            </a:r>
            <a:r>
              <a:rPr lang="en-US" i="1" dirty="0" smtClean="0"/>
              <a:t>incrementally</a:t>
            </a:r>
            <a:r>
              <a:rPr lang="en-US" dirty="0" smtClean="0"/>
              <a:t>, so that output begins before input is consumed. Hence the components are called f</a:t>
            </a:r>
            <a:r>
              <a:rPr lang="en-US" i="1" dirty="0" smtClean="0"/>
              <a:t>ilters</a:t>
            </a:r>
            <a:r>
              <a:rPr lang="en-US" dirty="0" smtClean="0"/>
              <a:t>.</a:t>
            </a:r>
          </a:p>
          <a:p>
            <a:endParaRPr lang="en-US" dirty="0"/>
          </a:p>
          <a:p>
            <a:r>
              <a:rPr lang="en-US" dirty="0" smtClean="0"/>
              <a:t>The input is provided by a </a:t>
            </a:r>
            <a:r>
              <a:rPr lang="en-US" i="1" dirty="0" smtClean="0"/>
              <a:t>source</a:t>
            </a:r>
            <a:r>
              <a:rPr lang="en-US" dirty="0" smtClean="0"/>
              <a:t> or </a:t>
            </a:r>
            <a:r>
              <a:rPr lang="en-US" i="1" dirty="0" smtClean="0"/>
              <a:t>pump</a:t>
            </a:r>
            <a:r>
              <a:rPr lang="en-US" dirty="0" smtClean="0"/>
              <a:t> and flows into a </a:t>
            </a:r>
            <a:r>
              <a:rPr lang="en-US" i="1" dirty="0" smtClean="0"/>
              <a:t>sink</a:t>
            </a:r>
            <a:r>
              <a:rPr lang="en-US" dirty="0" smtClean="0"/>
              <a:t>. A file is a common example of both</a:t>
            </a:r>
          </a:p>
          <a:p>
            <a:endParaRPr lang="en-US" dirty="0"/>
          </a:p>
          <a:p>
            <a:r>
              <a:rPr lang="en-US" dirty="0" smtClean="0"/>
              <a:t>The connectors serve as conduits for a stream of data, and thus are called </a:t>
            </a:r>
            <a:r>
              <a:rPr lang="en-US" i="1" dirty="0" smtClean="0"/>
              <a:t>pipes</a:t>
            </a:r>
            <a:r>
              <a:rPr lang="en-US" dirty="0" smtClean="0"/>
              <a:t>.</a:t>
            </a:r>
          </a:p>
          <a:p>
            <a:endParaRPr lang="en-US" dirty="0"/>
          </a:p>
          <a:p>
            <a:r>
              <a:rPr lang="en-US" dirty="0" smtClean="0"/>
              <a:t>In a </a:t>
            </a:r>
            <a:r>
              <a:rPr lang="en-US" i="1" dirty="0" smtClean="0"/>
              <a:t>pipeline</a:t>
            </a:r>
            <a:r>
              <a:rPr lang="en-US" dirty="0" smtClean="0"/>
              <a:t> the topology is restricted to a linear sequence. In a </a:t>
            </a:r>
            <a:r>
              <a:rPr lang="en-US" i="1" dirty="0" smtClean="0"/>
              <a:t>bounded pipe</a:t>
            </a:r>
            <a:r>
              <a:rPr lang="en-US" dirty="0" smtClean="0"/>
              <a:t>, the amount of data in a pipe is restricted. In a </a:t>
            </a:r>
            <a:r>
              <a:rPr lang="en-US" i="1" dirty="0" smtClean="0"/>
              <a:t>typed pipe</a:t>
            </a:r>
            <a:r>
              <a:rPr lang="en-US" dirty="0" smtClean="0"/>
              <a:t> the data passed between two types is a well-defined type.</a:t>
            </a:r>
          </a:p>
          <a:p>
            <a:endParaRPr lang="en-US" dirty="0"/>
          </a:p>
        </p:txBody>
      </p:sp>
    </p:spTree>
    <p:extLst>
      <p:ext uri="{BB962C8B-B14F-4D97-AF65-F5344CB8AC3E}">
        <p14:creationId xmlns:p14="http://schemas.microsoft.com/office/powerpoint/2010/main" val="20634394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Filters must be independent of each other.</a:t>
            </a:r>
          </a:p>
          <a:p>
            <a:pPr marL="0" indent="0">
              <a:buNone/>
            </a:pPr>
            <a:r>
              <a:rPr lang="en-US" sz="2000" dirty="0" smtClean="0"/>
              <a:t>A filters does not know the identity of the upstream or downstream filters from itself.</a:t>
            </a:r>
          </a:p>
          <a:p>
            <a:pPr marL="0" indent="0">
              <a:buNone/>
            </a:pPr>
            <a:r>
              <a:rPr lang="en-US" sz="2000" dirty="0" smtClean="0"/>
              <a:t>A specification may guarantee what is on an input pipe, and constrain what goes onto an output pipe, but not identify the filter.</a:t>
            </a:r>
            <a:endParaRPr lang="en-US" sz="2000" dirty="0"/>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p:txBody>
          <a:bodyPr>
            <a:normAutofit fontScale="92500" lnSpcReduction="10000"/>
          </a:bodyPr>
          <a:lstStyle/>
          <a:p>
            <a:pPr marL="0" indent="0">
              <a:buNone/>
            </a:pPr>
            <a:r>
              <a:rPr lang="en-US" dirty="0" smtClean="0"/>
              <a:t>Allow reasoning about the system as a composition of simple to understand components.</a:t>
            </a:r>
          </a:p>
          <a:p>
            <a:pPr marL="0" indent="0">
              <a:buNone/>
            </a:pPr>
            <a:r>
              <a:rPr lang="en-US" dirty="0" smtClean="0"/>
              <a:t>A filter can be re-used by being composed into new pipelines</a:t>
            </a:r>
          </a:p>
          <a:p>
            <a:pPr marL="0" indent="0">
              <a:buNone/>
            </a:pPr>
            <a:r>
              <a:rPr lang="en-US" dirty="0" smtClean="0"/>
              <a:t>New filters can be easily added, and old filters replaced</a:t>
            </a:r>
          </a:p>
          <a:p>
            <a:pPr marL="0" indent="0">
              <a:buNone/>
            </a:pPr>
            <a:r>
              <a:rPr lang="en-US" dirty="0" smtClean="0"/>
              <a:t>Filters are separate tasks and potentially parallel to each other.</a:t>
            </a:r>
          </a:p>
          <a:p>
            <a:pPr marL="0" indent="0">
              <a:buNone/>
            </a:pPr>
            <a:r>
              <a:rPr lang="en-US" dirty="0" smtClean="0"/>
              <a:t>Rapid prototyping by reusing existing filters</a:t>
            </a:r>
            <a:endParaRPr lang="en-US"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42474366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Pull pipeline</a:t>
            </a:r>
            <a:endParaRPr lang="en-US" dirty="0"/>
          </a:p>
        </p:txBody>
      </p:sp>
      <p:pic>
        <p:nvPicPr>
          <p:cNvPr id="10" name="Content Placeholder 9" descr="Pull Pipes and Filters.png"/>
          <p:cNvPicPr>
            <a:picLocks noGrp="1" noChangeAspect="1"/>
          </p:cNvPicPr>
          <p:nvPr>
            <p:ph idx="1"/>
          </p:nvPr>
        </p:nvPicPr>
        <p:blipFill>
          <a:blip r:embed="rId2">
            <a:extLst>
              <a:ext uri="{28A0092B-C50C-407E-A947-70E740481C1C}">
                <a14:useLocalDpi xmlns:a14="http://schemas.microsoft.com/office/drawing/2010/main" val="0"/>
              </a:ext>
            </a:extLst>
          </a:blip>
          <a:srcRect t="-4791" b="-4791"/>
          <a:stretch>
            <a:fillRect/>
          </a:stretch>
        </p:blipFill>
        <p:spPr/>
      </p:pic>
      <p:sp>
        <p:nvSpPr>
          <p:cNvPr id="9" name="Text Placeholder 8"/>
          <p:cNvSpPr>
            <a:spLocks noGrp="1"/>
          </p:cNvSpPr>
          <p:nvPr>
            <p:ph type="body" sz="half" idx="2"/>
          </p:nvPr>
        </p:nvSpPr>
        <p:spPr/>
        <p:txBody>
          <a:bodyPr/>
          <a:lstStyle/>
          <a:p>
            <a:r>
              <a:rPr lang="en-US" dirty="0" smtClean="0"/>
              <a:t>The data sink of each pipeline pulls data from upstream. In other words the end of the line initiates processing by pulling down from the source</a:t>
            </a:r>
          </a:p>
          <a:p>
            <a:endParaRPr lang="en-US" dirty="0"/>
          </a:p>
          <a:p>
            <a:r>
              <a:rPr lang="en-US" dirty="0" smtClean="0"/>
              <a:t>Example: Any LINQ pipeline</a:t>
            </a:r>
          </a:p>
          <a:p>
            <a:endParaRPr lang="en-US" dirty="0"/>
          </a:p>
        </p:txBody>
      </p:sp>
    </p:spTree>
    <p:extLst>
      <p:ext uri="{BB962C8B-B14F-4D97-AF65-F5344CB8AC3E}">
        <p14:creationId xmlns:p14="http://schemas.microsoft.com/office/powerpoint/2010/main" val="26958732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Pipeline</a:t>
            </a:r>
            <a:endParaRPr lang="en-US" dirty="0"/>
          </a:p>
        </p:txBody>
      </p:sp>
      <p:pic>
        <p:nvPicPr>
          <p:cNvPr id="5" name="Content Placeholder 4" descr="Push Pipes and Filters.png"/>
          <p:cNvPicPr>
            <a:picLocks noGrp="1" noChangeAspect="1"/>
          </p:cNvPicPr>
          <p:nvPr>
            <p:ph idx="1"/>
          </p:nvPr>
        </p:nvPicPr>
        <p:blipFill>
          <a:blip r:embed="rId2">
            <a:extLst>
              <a:ext uri="{28A0092B-C50C-407E-A947-70E740481C1C}">
                <a14:useLocalDpi xmlns:a14="http://schemas.microsoft.com/office/drawing/2010/main" val="0"/>
              </a:ext>
            </a:extLst>
          </a:blip>
          <a:srcRect t="-8944" b="-8944"/>
          <a:stretch>
            <a:fillRect/>
          </a:stretch>
        </p:blipFill>
        <p:spPr/>
      </p:pic>
      <p:sp>
        <p:nvSpPr>
          <p:cNvPr id="4" name="Text Placeholder 3"/>
          <p:cNvSpPr>
            <a:spLocks noGrp="1"/>
          </p:cNvSpPr>
          <p:nvPr>
            <p:ph type="body" sz="half" idx="2"/>
          </p:nvPr>
        </p:nvSpPr>
        <p:spPr/>
        <p:txBody>
          <a:bodyPr/>
          <a:lstStyle/>
          <a:p>
            <a:r>
              <a:rPr lang="en-US" dirty="0" smtClean="0"/>
              <a:t>The data source pushes to the next components in the line. In other words the data source initiates processing by pushing to subsequent components</a:t>
            </a:r>
          </a:p>
          <a:p>
            <a:endParaRPr lang="en-US" dirty="0"/>
          </a:p>
          <a:p>
            <a:r>
              <a:rPr lang="en-US" dirty="0" smtClean="0"/>
              <a:t>Example: An RX pipeline </a:t>
            </a:r>
            <a:endParaRPr lang="en-US" dirty="0"/>
          </a:p>
        </p:txBody>
      </p:sp>
    </p:spTree>
    <p:extLst>
      <p:ext uri="{BB962C8B-B14F-4D97-AF65-F5344CB8AC3E}">
        <p14:creationId xmlns:p14="http://schemas.microsoft.com/office/powerpoint/2010/main" val="1740970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and Pull Pipeline</a:t>
            </a:r>
            <a:endParaRPr lang="en-US" dirty="0"/>
          </a:p>
        </p:txBody>
      </p:sp>
      <p:pic>
        <p:nvPicPr>
          <p:cNvPr id="5" name="Content Placeholder 4" descr="Push and Pull.png"/>
          <p:cNvPicPr>
            <a:picLocks noGrp="1" noChangeAspect="1"/>
          </p:cNvPicPr>
          <p:nvPr>
            <p:ph idx="1"/>
          </p:nvPr>
        </p:nvPicPr>
        <p:blipFill>
          <a:blip r:embed="rId2">
            <a:extLst>
              <a:ext uri="{28A0092B-C50C-407E-A947-70E740481C1C}">
                <a14:useLocalDpi xmlns:a14="http://schemas.microsoft.com/office/drawing/2010/main" val="0"/>
              </a:ext>
            </a:extLst>
          </a:blip>
          <a:srcRect t="-2924" b="-2924"/>
          <a:stretch>
            <a:fillRect/>
          </a:stretch>
        </p:blipFill>
        <p:spPr/>
      </p:pic>
      <p:sp>
        <p:nvSpPr>
          <p:cNvPr id="4" name="Text Placeholder 3"/>
          <p:cNvSpPr>
            <a:spLocks noGrp="1"/>
          </p:cNvSpPr>
          <p:nvPr>
            <p:ph type="body" sz="half" idx="2"/>
          </p:nvPr>
        </p:nvSpPr>
        <p:spPr/>
        <p:txBody>
          <a:bodyPr/>
          <a:lstStyle/>
          <a:p>
            <a:r>
              <a:rPr lang="en-US" dirty="0" smtClean="0"/>
              <a:t>In this approach we combine both push and pull. We pull from a data source but we push to a data sink</a:t>
            </a:r>
          </a:p>
          <a:p>
            <a:endParaRPr lang="en-US"/>
          </a:p>
          <a:p>
            <a:endParaRPr lang="en-US" dirty="0"/>
          </a:p>
        </p:txBody>
      </p:sp>
    </p:spTree>
    <p:extLst>
      <p:ext uri="{BB962C8B-B14F-4D97-AF65-F5344CB8AC3E}">
        <p14:creationId xmlns:p14="http://schemas.microsoft.com/office/powerpoint/2010/main" val="32831067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p:txBody>
          <a:bodyPr>
            <a:normAutofit lnSpcReduction="10000"/>
          </a:bodyPr>
          <a:lstStyle/>
          <a:p>
            <a:r>
              <a:rPr lang="en-GB" sz="1400" dirty="0" smtClean="0"/>
              <a:t>Divide the system’s task into a sequence of processing stages</a:t>
            </a:r>
          </a:p>
          <a:p>
            <a:pPr lvl="1"/>
            <a:r>
              <a:rPr lang="en-GB" sz="1000" dirty="0" smtClean="0"/>
              <a:t>A stage must depend only on the output of its predecessor</a:t>
            </a:r>
          </a:p>
          <a:p>
            <a:r>
              <a:rPr lang="en-GB" sz="1400" dirty="0" smtClean="0"/>
              <a:t>Define the data format to be passed along the pipe</a:t>
            </a:r>
          </a:p>
          <a:p>
            <a:pPr lvl="1"/>
            <a:r>
              <a:rPr lang="en-GB" sz="1000" dirty="0" smtClean="0"/>
              <a:t>UNIX uses line-structured ASCII text</a:t>
            </a:r>
          </a:p>
          <a:p>
            <a:pPr lvl="1"/>
            <a:r>
              <a:rPr lang="en-GB" sz="1000" dirty="0" smtClean="0"/>
              <a:t>Decide what represents ‘end-of-input’ so we know not to process further elements of that stream</a:t>
            </a:r>
          </a:p>
          <a:p>
            <a:pPr lvl="1"/>
            <a:r>
              <a:rPr lang="en-GB" sz="1000" dirty="0" smtClean="0"/>
              <a:t>Important not just for sink but for filters that must process all the stream –such as sorting – before passing on to their neighbour</a:t>
            </a:r>
          </a:p>
          <a:p>
            <a:r>
              <a:rPr lang="en-GB" sz="1400" dirty="0" smtClean="0"/>
              <a:t>Decide how to implement the pipe</a:t>
            </a:r>
          </a:p>
          <a:p>
            <a:pPr lvl="1"/>
            <a:r>
              <a:rPr lang="en-GB" sz="1000" dirty="0" smtClean="0"/>
              <a:t>How does the filter communicate with adjacent filters? The main choice here is between push and pull. Sometimes we talk about </a:t>
            </a:r>
            <a:r>
              <a:rPr lang="en-GB" sz="1000" i="1" dirty="0" smtClean="0"/>
              <a:t>active filters</a:t>
            </a:r>
            <a:r>
              <a:rPr lang="en-GB" sz="1000" dirty="0" smtClean="0"/>
              <a:t>, which control the process, and </a:t>
            </a:r>
            <a:r>
              <a:rPr lang="en-GB" sz="1000" i="1" dirty="0" smtClean="0"/>
              <a:t>passive filters </a:t>
            </a:r>
            <a:r>
              <a:rPr lang="en-GB" sz="1000" dirty="0" smtClean="0"/>
              <a:t>which only respond to an active filter.</a:t>
            </a:r>
          </a:p>
          <a:p>
            <a:pPr lvl="1"/>
            <a:r>
              <a:rPr lang="en-GB" sz="1000" dirty="0" smtClean="0"/>
              <a:t>Does the filter perform a direct call to the next filter, or does a separate pipe component control the sequencing of filters? The former is easier to implement, but the latter increases the flexibility for recomposing the pipeline as no modifications are required to the filter itself.</a:t>
            </a:r>
          </a:p>
          <a:p>
            <a:r>
              <a:rPr lang="en-GB" sz="1400" dirty="0" smtClean="0"/>
              <a:t>Decide how to implement the filters</a:t>
            </a:r>
          </a:p>
          <a:p>
            <a:pPr lvl="1"/>
            <a:r>
              <a:rPr lang="en-GB" sz="1000" dirty="0" smtClean="0"/>
              <a:t>A sequence of filters can be in-process or use multiple processes. An in-process component is the easiest to deliver and get under test. Multiple processes are easier to parallelize. </a:t>
            </a:r>
          </a:p>
          <a:p>
            <a:pPr lvl="1"/>
            <a:r>
              <a:rPr lang="en-GB" sz="1000" dirty="0" smtClean="0"/>
              <a:t>To parallelize an in-process pipeline requires separate threads for each filter, and concurrent queues for the pipe. </a:t>
            </a:r>
          </a:p>
          <a:p>
            <a:pPr lvl="1"/>
            <a:r>
              <a:rPr lang="en-GB" sz="1000" dirty="0" smtClean="0"/>
              <a:t>Multiple processes are inherently parallelized by the OS; they use middleware such as a message queue for the pipes. </a:t>
            </a:r>
          </a:p>
          <a:p>
            <a:pPr lvl="1"/>
            <a:r>
              <a:rPr lang="en-GB" sz="1000" dirty="0" smtClean="0"/>
              <a:t>To further parallelize use the competing consumer pattern that allows us introduce multiple instances of a filter, all consuming the same channel, and writing to the same channel. This may be easier with multiple processes as there is no need to deal with threading explicitly, instead relying on the OS to schedule.</a:t>
            </a:r>
          </a:p>
          <a:p>
            <a:r>
              <a:rPr lang="en-GB" sz="1400" dirty="0" smtClean="0"/>
              <a:t>Decide on error handling</a:t>
            </a:r>
          </a:p>
          <a:p>
            <a:pPr lvl="1"/>
            <a:r>
              <a:rPr lang="en-GB" sz="1000" dirty="0" smtClean="0"/>
              <a:t>A difficult question is how to notify errors from within the pipeline?</a:t>
            </a:r>
          </a:p>
          <a:p>
            <a:pPr lvl="1"/>
            <a:r>
              <a:rPr lang="en-GB" sz="1000" dirty="0" smtClean="0"/>
              <a:t>This can be easier in-process – just throw an exception that the pipeline initiator can catch to indicate an issue with the pipeline</a:t>
            </a:r>
          </a:p>
          <a:p>
            <a:pPr lvl="1"/>
            <a:r>
              <a:rPr lang="en-GB" sz="1000" dirty="0" smtClean="0"/>
              <a:t>UNIX uses a </a:t>
            </a:r>
            <a:r>
              <a:rPr lang="en-GB" sz="1000" dirty="0" err="1" smtClean="0"/>
              <a:t>stderr</a:t>
            </a:r>
            <a:r>
              <a:rPr lang="en-GB" sz="1000" dirty="0" smtClean="0"/>
              <a:t> pipe to report errors</a:t>
            </a:r>
          </a:p>
          <a:p>
            <a:pPr lvl="1"/>
            <a:endParaRPr lang="en-GB" sz="1000" dirty="0" smtClean="0"/>
          </a:p>
          <a:p>
            <a:pPr marL="0" indent="0">
              <a:buNone/>
            </a:pPr>
            <a:endParaRPr lang="en-GB" sz="1400" dirty="0"/>
          </a:p>
        </p:txBody>
      </p:sp>
      <p:sp>
        <p:nvSpPr>
          <p:cNvPr id="4" name="Text Placeholder 3"/>
          <p:cNvSpPr>
            <a:spLocks noGrp="1"/>
          </p:cNvSpPr>
          <p:nvPr>
            <p:ph type="body" sz="half" idx="2"/>
          </p:nvPr>
        </p:nvSpPr>
        <p:spPr/>
        <p:txBody>
          <a:bodyPr/>
          <a:lstStyle/>
          <a:p>
            <a:r>
              <a:rPr lang="en-GB" dirty="0" smtClean="0"/>
              <a:t>Pipes and Filters may be implemented both in-process, using an in-memory pipeline, or as a distributed system using a message channel between independent processes that act as the filters.</a:t>
            </a:r>
          </a:p>
          <a:p>
            <a:endParaRPr lang="en-GB" dirty="0"/>
          </a:p>
          <a:p>
            <a:r>
              <a:rPr lang="en-GB" dirty="0" smtClean="0"/>
              <a:t>Benefits from parallelization can be harder to realise than at first-glance. For example a sort filter has to read all the input, up to the end of stream marker, before it can sort.</a:t>
            </a:r>
          </a:p>
          <a:p>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5315749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p:txBody>
          <a:bodyPr>
            <a:normAutofit fontScale="92500" lnSpcReduction="10000"/>
          </a:bodyPr>
          <a:lstStyle/>
          <a:p>
            <a:r>
              <a:rPr lang="en-GB" dirty="0" smtClean="0"/>
              <a:t>Software Developer for 20 years</a:t>
            </a:r>
          </a:p>
          <a:p>
            <a:pPr lvl="1"/>
            <a:r>
              <a:rPr lang="en-GB" dirty="0" smtClean="0"/>
              <a:t>Worked mainly for ISVs</a:t>
            </a:r>
          </a:p>
          <a:p>
            <a:pPr lvl="2"/>
            <a:r>
              <a:rPr lang="en-GB" dirty="0" smtClean="0"/>
              <a:t>Reuters, SunGard, Misys, Huddle</a:t>
            </a:r>
          </a:p>
          <a:p>
            <a:pPr lvl="1"/>
            <a:r>
              <a:rPr lang="en-GB" dirty="0" smtClean="0"/>
              <a:t>Worked for a couple of MIS departments</a:t>
            </a:r>
          </a:p>
          <a:p>
            <a:pPr lvl="2"/>
            <a:r>
              <a:rPr lang="en-GB" dirty="0" smtClean="0"/>
              <a:t>DTI, Beazley</a:t>
            </a:r>
          </a:p>
          <a:p>
            <a:r>
              <a:rPr lang="en-GB" dirty="0" smtClean="0"/>
              <a:t>Microsoft MVP for C#</a:t>
            </a:r>
          </a:p>
          <a:p>
            <a:pPr lvl="1"/>
            <a:r>
              <a:rPr lang="en-GB" dirty="0" smtClean="0"/>
              <a:t>Interested in OO, SOA, EDA,, Messaging, REST</a:t>
            </a:r>
          </a:p>
          <a:p>
            <a:pPr lvl="1"/>
            <a:r>
              <a:rPr lang="en-GB" dirty="0" smtClean="0"/>
              <a:t>Interested in Agile methodologies and practices</a:t>
            </a:r>
          </a:p>
          <a:p>
            <a:r>
              <a:rPr lang="en-GB" dirty="0" smtClean="0"/>
              <a:t>No smart guys</a:t>
            </a:r>
          </a:p>
          <a:p>
            <a:pPr lvl="1"/>
            <a:r>
              <a:rPr lang="en-GB" dirty="0" smtClean="0"/>
              <a:t>Just the guys in this room</a:t>
            </a:r>
            <a:endParaRPr lang="en-US" dirty="0" smtClean="0"/>
          </a:p>
          <a:p>
            <a:endParaRPr lang="en-US" dirty="0"/>
          </a:p>
        </p:txBody>
      </p:sp>
    </p:spTree>
    <p:extLst>
      <p:ext uri="{BB962C8B-B14F-4D97-AF65-F5344CB8AC3E}">
        <p14:creationId xmlns:p14="http://schemas.microsoft.com/office/powerpoint/2010/main" val="7841396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lstStyle/>
          <a:p>
            <a:pPr marL="0" indent="0">
              <a:buNone/>
            </a:pPr>
            <a:r>
              <a:rPr lang="en-US" dirty="0" smtClean="0"/>
              <a:t>Unix commands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 everything is a file)</a:t>
            </a:r>
          </a:p>
          <a:p>
            <a:pPr marL="0" indent="0">
              <a:buNone/>
            </a:pPr>
            <a:r>
              <a:rPr lang="en-US" dirty="0" smtClean="0"/>
              <a:t>Document and Image processing</a:t>
            </a:r>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fontScale="92500" lnSpcReduction="10000"/>
          </a:bodyPr>
          <a:lstStyle/>
          <a:p>
            <a:pPr marL="0" indent="0">
              <a:buNone/>
            </a:pPr>
            <a:r>
              <a:rPr lang="en-US" dirty="0" smtClean="0"/>
              <a:t>Encourage a ‘batch’ system approach as each component must process data independently</a:t>
            </a:r>
          </a:p>
          <a:p>
            <a:pPr marL="0" indent="0">
              <a:buNone/>
            </a:pPr>
            <a:r>
              <a:rPr lang="en-US" dirty="0" smtClean="0"/>
              <a:t>Poor at handling UI</a:t>
            </a:r>
          </a:p>
          <a:p>
            <a:pPr marL="0" indent="0">
              <a:buNone/>
            </a:pPr>
            <a:r>
              <a:rPr lang="en-US" dirty="0" smtClean="0"/>
              <a:t>Dependency on order of filters</a:t>
            </a:r>
          </a:p>
          <a:p>
            <a:pPr marL="0" indent="0">
              <a:buNone/>
            </a:pPr>
            <a:r>
              <a:rPr lang="en-US" dirty="0" smtClean="0"/>
              <a:t>Error handling difficult – what happens if an intermediate filter crashes</a:t>
            </a:r>
          </a:p>
          <a:p>
            <a:pPr marL="0" indent="0">
              <a:buNone/>
            </a:pPr>
            <a:r>
              <a:rPr lang="en-US" dirty="0" smtClean="0"/>
              <a:t>Incremental approach creates design challenges over batch approach (see batch-sequence)</a:t>
            </a:r>
          </a:p>
        </p:txBody>
      </p:sp>
    </p:spTree>
    <p:extLst>
      <p:ext uri="{BB962C8B-B14F-4D97-AF65-F5344CB8AC3E}">
        <p14:creationId xmlns:p14="http://schemas.microsoft.com/office/powerpoint/2010/main" val="22858082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Batch Sequence</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fontScale="55000" lnSpcReduction="20000"/>
          </a:bodyPr>
          <a:lstStyle/>
          <a:p>
            <a:pPr marL="0" indent="0">
              <a:buNone/>
            </a:pPr>
            <a:r>
              <a:rPr lang="en-GB" sz="2500" dirty="0" smtClean="0"/>
              <a:t>You have discrete tasks of a predetermined form, that occur at periodic intervals of time. For example you need to create over-night reports</a:t>
            </a:r>
          </a:p>
          <a:p>
            <a:pPr marL="0" indent="0">
              <a:buNone/>
            </a:pPr>
            <a:r>
              <a:rPr lang="en-GB" sz="2500" dirty="0" smtClean="0"/>
              <a:t>The </a:t>
            </a:r>
            <a:r>
              <a:rPr lang="en-GB" sz="2500" dirty="0"/>
              <a:t>task </a:t>
            </a:r>
            <a:r>
              <a:rPr lang="en-GB" sz="2500" i="1" dirty="0"/>
              <a:t>decomposes</a:t>
            </a:r>
            <a:r>
              <a:rPr lang="en-GB" sz="2500" dirty="0"/>
              <a:t> into steps</a:t>
            </a:r>
            <a:r>
              <a:rPr lang="en-GB" sz="2500" dirty="0" smtClean="0"/>
              <a:t>.</a:t>
            </a:r>
          </a:p>
          <a:p>
            <a:pPr marL="0" indent="0">
              <a:buNone/>
            </a:pPr>
            <a:r>
              <a:rPr lang="en-GB" sz="2500" dirty="0" smtClean="0"/>
              <a:t>Each step </a:t>
            </a:r>
            <a:r>
              <a:rPr lang="en-GB" sz="2500" i="1" dirty="0" smtClean="0"/>
              <a:t>runs to completion</a:t>
            </a:r>
            <a:r>
              <a:rPr lang="en-GB" sz="2500" dirty="0" smtClean="0"/>
              <a:t> before the next step begins</a:t>
            </a:r>
            <a:endParaRPr lang="en-GB" sz="2500" dirty="0"/>
          </a:p>
          <a:p>
            <a:pPr marL="0" indent="0">
              <a:buNone/>
            </a:pPr>
            <a:r>
              <a:rPr lang="en-GB" sz="2500" dirty="0"/>
              <a:t>The small processing steps are easier to </a:t>
            </a:r>
            <a:r>
              <a:rPr lang="en-GB" sz="2500" i="1" dirty="0"/>
              <a:t>re-use</a:t>
            </a:r>
            <a:r>
              <a:rPr lang="en-GB" sz="2500" dirty="0"/>
              <a:t> in new contexts than larger components.</a:t>
            </a:r>
          </a:p>
          <a:p>
            <a:pPr marL="0" indent="0">
              <a:buNone/>
            </a:pPr>
            <a:r>
              <a:rPr lang="en-GB" sz="2500" dirty="0"/>
              <a:t>The small processing steps are easier to test in isolation than within the whole.</a:t>
            </a:r>
          </a:p>
          <a:p>
            <a:pPr marL="0" indent="0">
              <a:buNone/>
            </a:pPr>
            <a:r>
              <a:rPr lang="en-GB" sz="2500" dirty="0" smtClean="0"/>
              <a:t>Explicit </a:t>
            </a:r>
            <a:r>
              <a:rPr lang="en-GB" sz="2500" dirty="0"/>
              <a:t>processing of steps by users is error prone.</a:t>
            </a:r>
          </a:p>
          <a:p>
            <a:pPr marL="0" indent="0">
              <a:buNone/>
            </a:pPr>
            <a:r>
              <a:rPr lang="en-GB" sz="2500" dirty="0"/>
              <a:t>We want to be </a:t>
            </a:r>
            <a:r>
              <a:rPr lang="en-GB" sz="2500" i="1" dirty="0"/>
              <a:t>open to extension but closed to modification.</a:t>
            </a:r>
          </a:p>
          <a:p>
            <a:pPr marL="0" indent="0">
              <a:buNone/>
            </a:pPr>
            <a:r>
              <a:rPr lang="en-GB" sz="2500" dirty="0"/>
              <a:t>We want multiple developers to work on the solution. </a:t>
            </a:r>
          </a:p>
          <a:p>
            <a:pPr marL="0" indent="0">
              <a:buNone/>
            </a:pPr>
            <a:r>
              <a:rPr lang="en-GB" sz="2500" dirty="0" smtClean="0"/>
              <a:t>We want to control when processing occurs to throttle access to shared resources. In particular we may want to </a:t>
            </a:r>
            <a:r>
              <a:rPr lang="en-GB" sz="2500" i="1" dirty="0" smtClean="0"/>
              <a:t>prioritize interactive work </a:t>
            </a:r>
            <a:r>
              <a:rPr lang="en-GB" sz="2500" dirty="0" smtClean="0"/>
              <a:t>over batch work</a:t>
            </a:r>
            <a:endParaRPr lang="en-GB" sz="2500" dirty="0"/>
          </a:p>
          <a:p>
            <a:pPr marL="0" indent="0">
              <a:buNone/>
            </a:pPr>
            <a:endParaRPr lang="en-GB" dirty="0"/>
          </a:p>
        </p:txBody>
      </p:sp>
      <p:sp>
        <p:nvSpPr>
          <p:cNvPr id="10" name="Text Placeholder 9"/>
          <p:cNvSpPr>
            <a:spLocks noGrp="1"/>
          </p:cNvSpPr>
          <p:nvPr>
            <p:ph type="body" sz="quarter" idx="3"/>
          </p:nvPr>
        </p:nvSpPr>
        <p:spPr/>
        <p:txBody>
          <a:bodyPr/>
          <a:lstStyle/>
          <a:p>
            <a:r>
              <a:rPr lang="en-GB" dirty="0" smtClean="0"/>
              <a:t>History</a:t>
            </a:r>
            <a:endParaRPr lang="en-GB" dirty="0"/>
          </a:p>
        </p:txBody>
      </p:sp>
      <p:sp>
        <p:nvSpPr>
          <p:cNvPr id="11" name="Content Placeholder 10"/>
          <p:cNvSpPr>
            <a:spLocks noGrp="1"/>
          </p:cNvSpPr>
          <p:nvPr>
            <p:ph sz="quarter" idx="4"/>
          </p:nvPr>
        </p:nvSpPr>
        <p:spPr/>
        <p:txBody>
          <a:bodyPr>
            <a:normAutofit fontScale="62500" lnSpcReduction="20000"/>
          </a:bodyPr>
          <a:lstStyle/>
          <a:p>
            <a:pPr marL="0" indent="0">
              <a:buNone/>
            </a:pPr>
            <a:r>
              <a:rPr lang="en-GB" dirty="0" smtClean="0"/>
              <a:t>Mainframes with magnetic tape made extensive use of batch processing: data passed from one step to another is stored on tape.</a:t>
            </a:r>
          </a:p>
          <a:p>
            <a:pPr marL="0" indent="0">
              <a:buNone/>
            </a:pPr>
            <a:r>
              <a:rPr lang="en-GB" dirty="0" smtClean="0"/>
              <a:t>An example model is: Validate the transactions on an input tape to an output tape; sort the valid transactions into timestamp sequence from that input tape to an output tape; update a store with the sorted transactions from the input tape and output the modified records; read the modified records output tape, and output a report</a:t>
            </a:r>
          </a:p>
          <a:p>
            <a:pPr marL="0" indent="0">
              <a:buNone/>
            </a:pPr>
            <a:r>
              <a:rPr lang="en-GB" dirty="0" smtClean="0"/>
              <a:t>Hadoop uses a batch-sequence architecture to deal with </a:t>
            </a:r>
            <a:r>
              <a:rPr lang="en-GB" i="1" dirty="0" smtClean="0"/>
              <a:t>big data</a:t>
            </a:r>
            <a:r>
              <a:rPr lang="en-GB" dirty="0" smtClean="0"/>
              <a:t>. At the scale of hundreds of gigabytes or petabytes input data will not fit on a hard drive or in memory, so information needs to be distributed to multiple machines, and process work in parallel</a:t>
            </a:r>
          </a:p>
          <a:p>
            <a:pPr marL="0" indent="0">
              <a:buNone/>
            </a:pPr>
            <a:r>
              <a:rPr lang="en-GB" dirty="0" smtClean="0"/>
              <a:t> </a:t>
            </a:r>
            <a:endParaRPr lang="en-GB" dirty="0"/>
          </a:p>
        </p:txBody>
      </p:sp>
    </p:spTree>
    <p:extLst>
      <p:ext uri="{BB962C8B-B14F-4D97-AF65-F5344CB8AC3E}">
        <p14:creationId xmlns:p14="http://schemas.microsoft.com/office/powerpoint/2010/main" val="34410647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Sequence</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normAutofit fontScale="85000" lnSpcReduction="20000"/>
          </a:bodyPr>
          <a:lstStyle/>
          <a:p>
            <a:r>
              <a:rPr lang="en-US" dirty="0"/>
              <a:t>Each </a:t>
            </a:r>
            <a:r>
              <a:rPr lang="en-US" dirty="0" smtClean="0"/>
              <a:t>component </a:t>
            </a:r>
            <a:r>
              <a:rPr lang="en-US" dirty="0"/>
              <a:t>has an </a:t>
            </a:r>
            <a:r>
              <a:rPr lang="en-US" i="1" dirty="0"/>
              <a:t>input</a:t>
            </a:r>
            <a:r>
              <a:rPr lang="en-US" dirty="0"/>
              <a:t> and </a:t>
            </a:r>
            <a:r>
              <a:rPr lang="en-US" i="1" dirty="0"/>
              <a:t>output</a:t>
            </a:r>
            <a:r>
              <a:rPr lang="en-US" dirty="0"/>
              <a:t>. It reads a </a:t>
            </a:r>
            <a:r>
              <a:rPr lang="en-US" i="1" dirty="0"/>
              <a:t>stream</a:t>
            </a:r>
            <a:r>
              <a:rPr lang="en-US" dirty="0"/>
              <a:t> of data on the input and writes it on the output.</a:t>
            </a:r>
          </a:p>
          <a:p>
            <a:endParaRPr lang="en-US" dirty="0"/>
          </a:p>
          <a:p>
            <a:r>
              <a:rPr lang="en-US" dirty="0"/>
              <a:t>It applies a </a:t>
            </a:r>
            <a:r>
              <a:rPr lang="en-US" i="1" dirty="0"/>
              <a:t>transformation</a:t>
            </a:r>
            <a:r>
              <a:rPr lang="en-US" dirty="0"/>
              <a:t> to the input stream and writes it to the output stream. </a:t>
            </a:r>
            <a:endParaRPr lang="en-US" dirty="0" smtClean="0"/>
          </a:p>
          <a:p>
            <a:endParaRPr lang="en-US" dirty="0"/>
          </a:p>
          <a:p>
            <a:r>
              <a:rPr lang="en-US" dirty="0" smtClean="0"/>
              <a:t>It </a:t>
            </a:r>
            <a:r>
              <a:rPr lang="en-US" i="1" dirty="0" smtClean="0"/>
              <a:t>reads the whole of the stream </a:t>
            </a:r>
            <a:r>
              <a:rPr lang="en-US" dirty="0" smtClean="0"/>
              <a:t>before processing the data (often operations like sorting and sequencing require that approach). This lowers parallelism as later stages cannot begin processing until this stage is complete; it is however often simpler to understand.</a:t>
            </a:r>
          </a:p>
          <a:p>
            <a:endParaRPr lang="en-US" dirty="0"/>
          </a:p>
          <a:p>
            <a:r>
              <a:rPr lang="en-US" dirty="0" smtClean="0"/>
              <a:t>Because it reads the whole of the stream the component is usually called a </a:t>
            </a:r>
            <a:r>
              <a:rPr lang="en-US" i="1" dirty="0" smtClean="0"/>
              <a:t>step</a:t>
            </a:r>
            <a:r>
              <a:rPr lang="en-US" dirty="0" smtClean="0"/>
              <a:t> or </a:t>
            </a:r>
            <a:r>
              <a:rPr lang="en-US" i="1" dirty="0" smtClean="0"/>
              <a:t>phase</a:t>
            </a:r>
            <a:r>
              <a:rPr lang="en-US" dirty="0" smtClean="0"/>
              <a:t>.</a:t>
            </a:r>
          </a:p>
          <a:p>
            <a:endParaRPr lang="en-US" dirty="0"/>
          </a:p>
          <a:p>
            <a:r>
              <a:rPr lang="en-US" dirty="0" smtClean="0"/>
              <a:t>The sequence needs to be bounded as a component needs to know when it has read the complete stream in order to process it.</a:t>
            </a:r>
            <a:endParaRPr lang="en-US" dirty="0"/>
          </a:p>
          <a:p>
            <a:endParaRPr lang="en-US" dirty="0"/>
          </a:p>
          <a:p>
            <a:r>
              <a:rPr lang="en-US" dirty="0"/>
              <a:t>The input is provided by a </a:t>
            </a:r>
            <a:r>
              <a:rPr lang="en-US" i="1" dirty="0"/>
              <a:t>source</a:t>
            </a:r>
            <a:r>
              <a:rPr lang="en-US" dirty="0"/>
              <a:t> or </a:t>
            </a:r>
            <a:r>
              <a:rPr lang="en-US" i="1" dirty="0"/>
              <a:t>pump</a:t>
            </a:r>
            <a:r>
              <a:rPr lang="en-US" dirty="0"/>
              <a:t> and flows into a </a:t>
            </a:r>
            <a:r>
              <a:rPr lang="en-US" i="1" dirty="0"/>
              <a:t>sink</a:t>
            </a:r>
            <a:r>
              <a:rPr lang="en-US" dirty="0"/>
              <a:t>. A file is a common example of both</a:t>
            </a:r>
          </a:p>
          <a:p>
            <a:endParaRPr lang="en-US" dirty="0"/>
          </a:p>
          <a:p>
            <a:r>
              <a:rPr lang="en-US" dirty="0"/>
              <a:t>The connectors serve as conduits for a stream of data, and thus are called </a:t>
            </a:r>
            <a:r>
              <a:rPr lang="en-US" i="1" dirty="0"/>
              <a:t>pipes</a:t>
            </a:r>
            <a:r>
              <a:rPr lang="en-US" dirty="0"/>
              <a:t>.</a:t>
            </a:r>
          </a:p>
          <a:p>
            <a:endParaRPr lang="en-US" dirty="0"/>
          </a:p>
          <a:p>
            <a:endParaRPr lang="en-US" dirty="0"/>
          </a:p>
        </p:txBody>
      </p:sp>
    </p:spTree>
    <p:extLst>
      <p:ext uri="{BB962C8B-B14F-4D97-AF65-F5344CB8AC3E}">
        <p14:creationId xmlns:p14="http://schemas.microsoft.com/office/powerpoint/2010/main" val="32659871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Steps must be independent of each other.</a:t>
            </a:r>
          </a:p>
          <a:p>
            <a:pPr marL="0" indent="0">
              <a:buNone/>
            </a:pPr>
            <a:r>
              <a:rPr lang="en-US" sz="2000" dirty="0" smtClean="0"/>
              <a:t>A step does not know the identity of the upstream or downstream steps from itself.</a:t>
            </a:r>
          </a:p>
          <a:p>
            <a:pPr marL="0" indent="0">
              <a:buNone/>
            </a:pPr>
            <a:r>
              <a:rPr lang="en-US" sz="2000" dirty="0" smtClean="0"/>
              <a:t>A specification may guarantee what is on an input, and constrain what goes onto an output, but not identify the step.</a:t>
            </a:r>
            <a:endParaRPr lang="en-US" sz="2000" dirty="0"/>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p:txBody>
          <a:bodyPr>
            <a:normAutofit fontScale="77500" lnSpcReduction="20000"/>
          </a:bodyPr>
          <a:lstStyle/>
          <a:p>
            <a:pPr marL="0" indent="0">
              <a:buNone/>
            </a:pPr>
            <a:r>
              <a:rPr lang="en-US" dirty="0" smtClean="0"/>
              <a:t>Allow reasoning about the system as a composition of simple to understand components.</a:t>
            </a:r>
          </a:p>
          <a:p>
            <a:pPr marL="0" indent="0">
              <a:buNone/>
            </a:pPr>
            <a:r>
              <a:rPr lang="en-US" dirty="0" smtClean="0"/>
              <a:t>A step can be re-used by being composed into new batch sequences</a:t>
            </a:r>
          </a:p>
          <a:p>
            <a:pPr marL="0" indent="0">
              <a:buNone/>
            </a:pPr>
            <a:r>
              <a:rPr lang="en-US" dirty="0" smtClean="0"/>
              <a:t>New steps can be easily added, and old steps replaced</a:t>
            </a:r>
          </a:p>
          <a:p>
            <a:pPr marL="0" indent="0">
              <a:buNone/>
            </a:pPr>
            <a:r>
              <a:rPr lang="en-US" dirty="0" smtClean="0"/>
              <a:t>It may be possible to parallelize a step, and buffer inputs, but because the prior step must run to completion competing consumer models of parallelism are not possible</a:t>
            </a:r>
          </a:p>
          <a:p>
            <a:pPr marL="0" indent="0">
              <a:buNone/>
            </a:pPr>
            <a:r>
              <a:rPr lang="en-US" dirty="0" smtClean="0"/>
              <a:t>Rapid prototyping by reusing existing steps</a:t>
            </a:r>
            <a:endParaRPr lang="en-US"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37802237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Batch Sequence</a:t>
            </a:r>
            <a:endParaRPr lang="en-US" dirty="0"/>
          </a:p>
        </p:txBody>
      </p:sp>
      <p:sp>
        <p:nvSpPr>
          <p:cNvPr id="9" name="Text Placeholder 8"/>
          <p:cNvSpPr>
            <a:spLocks noGrp="1"/>
          </p:cNvSpPr>
          <p:nvPr>
            <p:ph type="body" sz="half" idx="2"/>
          </p:nvPr>
        </p:nvSpPr>
        <p:spPr/>
        <p:txBody>
          <a:bodyPr/>
          <a:lstStyle/>
          <a:p>
            <a:r>
              <a:rPr lang="en-US" dirty="0" smtClean="0"/>
              <a:t>Each filter reads from its input and writes to its output. This results in a push-pull model between steps.</a:t>
            </a:r>
          </a:p>
          <a:p>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6837" y="1928019"/>
            <a:ext cx="4448175" cy="2543175"/>
          </a:xfrm>
        </p:spPr>
      </p:pic>
    </p:spTree>
    <p:extLst>
      <p:ext uri="{BB962C8B-B14F-4D97-AF65-F5344CB8AC3E}">
        <p14:creationId xmlns:p14="http://schemas.microsoft.com/office/powerpoint/2010/main" val="30895178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p:txBody>
          <a:bodyPr>
            <a:normAutofit/>
          </a:bodyPr>
          <a:lstStyle/>
          <a:p>
            <a:r>
              <a:rPr lang="en-GB" sz="1400" dirty="0" smtClean="0"/>
              <a:t>Divide the system’s task into a sequence of processing stages</a:t>
            </a:r>
          </a:p>
          <a:p>
            <a:pPr lvl="1"/>
            <a:r>
              <a:rPr lang="en-GB" sz="1000" dirty="0" smtClean="0"/>
              <a:t>A stage must depend only on the output of its predecessor</a:t>
            </a:r>
          </a:p>
          <a:p>
            <a:r>
              <a:rPr lang="en-GB" sz="1400" dirty="0" smtClean="0"/>
              <a:t>Define how data will be exchanged between stages</a:t>
            </a:r>
          </a:p>
          <a:p>
            <a:pPr lvl="1"/>
            <a:r>
              <a:rPr lang="en-GB" sz="1000" dirty="0" smtClean="0"/>
              <a:t>This may be as simple as an in-memory bounded collection, a file or database, or messaging</a:t>
            </a:r>
          </a:p>
          <a:p>
            <a:pPr lvl="1"/>
            <a:r>
              <a:rPr lang="en-GB" sz="1000" dirty="0" smtClean="0"/>
              <a:t>The decision here is the degree of coupling that is acceptable: (tight) database, in-memory (loose) file, messaging</a:t>
            </a:r>
            <a:endParaRPr lang="en-GB" sz="600" dirty="0" smtClean="0"/>
          </a:p>
          <a:p>
            <a:pPr lvl="1"/>
            <a:r>
              <a:rPr lang="en-GB" sz="1000" dirty="0" smtClean="0"/>
              <a:t>Decide what represents ‘end-of-input’ so we know not to process further elements in the batch</a:t>
            </a:r>
          </a:p>
          <a:p>
            <a:pPr lvl="1"/>
            <a:r>
              <a:rPr lang="en-GB" sz="1000" dirty="0" smtClean="0"/>
              <a:t>Does the step perform a direct call to the next step, or does a separate batch controller manage the steps? The former is easier to implement, but the latter increases the flexibility for recomposing the sequence as no modifications are required to the step itself.</a:t>
            </a:r>
          </a:p>
          <a:p>
            <a:r>
              <a:rPr lang="en-GB" sz="1400" dirty="0" smtClean="0"/>
              <a:t>Decide how to implement the steps</a:t>
            </a:r>
          </a:p>
          <a:p>
            <a:pPr lvl="1"/>
            <a:r>
              <a:rPr lang="en-GB" sz="1000" dirty="0" smtClean="0"/>
              <a:t>A sequence of filters can be in-process or use multiple processes. An in-process component is the easiest to deliver and get under test. </a:t>
            </a:r>
          </a:p>
          <a:p>
            <a:pPr lvl="1"/>
            <a:r>
              <a:rPr lang="en-GB" sz="1000" dirty="0" smtClean="0"/>
              <a:t>To parallelize an in-process pipeline requires separate threads for each steps, and concurrent queues for the buffer. </a:t>
            </a:r>
          </a:p>
          <a:p>
            <a:pPr lvl="1"/>
            <a:r>
              <a:rPr lang="en-GB" sz="1000" dirty="0" smtClean="0"/>
              <a:t>Multiple processes are inherently parallelized by the OS; they use middleware such as a message queue for the buffer. </a:t>
            </a:r>
          </a:p>
          <a:p>
            <a:r>
              <a:rPr lang="en-GB" sz="1400" dirty="0" smtClean="0"/>
              <a:t>Decide on error handling</a:t>
            </a:r>
          </a:p>
          <a:p>
            <a:pPr lvl="1"/>
            <a:r>
              <a:rPr lang="en-GB" sz="1000" dirty="0" smtClean="0"/>
              <a:t>A difficult question is how to notify errors from within the steps?</a:t>
            </a:r>
          </a:p>
          <a:p>
            <a:pPr lvl="1"/>
            <a:r>
              <a:rPr lang="en-GB" sz="1000" dirty="0" smtClean="0"/>
              <a:t>This can be easier in-process – just throw an exception that the pipeline initiator can catch to indicate an issue with the pipeline</a:t>
            </a:r>
          </a:p>
          <a:p>
            <a:pPr lvl="1"/>
            <a:r>
              <a:rPr lang="en-GB" sz="1000" dirty="0" smtClean="0"/>
              <a:t>Common to create a separate error output for any transactions in the batch that cannot be processed</a:t>
            </a:r>
          </a:p>
          <a:p>
            <a:pPr lvl="1"/>
            <a:endParaRPr lang="en-GB" sz="1000" dirty="0" smtClean="0"/>
          </a:p>
          <a:p>
            <a:pPr marL="0" indent="0">
              <a:buNone/>
            </a:pPr>
            <a:endParaRPr lang="en-GB" sz="1400" dirty="0"/>
          </a:p>
        </p:txBody>
      </p:sp>
      <p:sp>
        <p:nvSpPr>
          <p:cNvPr id="4" name="Text Placeholder 3"/>
          <p:cNvSpPr>
            <a:spLocks noGrp="1"/>
          </p:cNvSpPr>
          <p:nvPr>
            <p:ph type="body" sz="half" idx="2"/>
          </p:nvPr>
        </p:nvSpPr>
        <p:spPr/>
        <p:txBody>
          <a:bodyPr/>
          <a:lstStyle/>
          <a:p>
            <a:r>
              <a:rPr lang="en-GB" dirty="0" smtClean="0"/>
              <a:t>Batch sequence may be implemented both in-process, using an in-memory pipeline, or as a distributed system using a message channel between independent processes that act as the steps.</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27803789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pPr marL="0" indent="0">
              <a:buNone/>
            </a:pPr>
            <a:r>
              <a:rPr lang="en-US" sz="2200" dirty="0" smtClean="0"/>
              <a:t>Compilers</a:t>
            </a:r>
          </a:p>
          <a:p>
            <a:pPr marL="0" indent="0">
              <a:buNone/>
            </a:pPr>
            <a:r>
              <a:rPr lang="en-US" sz="2200" dirty="0" smtClean="0"/>
              <a:t>Hadoop </a:t>
            </a:r>
            <a:r>
              <a:rPr lang="en-US" sz="2200" i="1" dirty="0" smtClean="0"/>
              <a:t>big data</a:t>
            </a:r>
          </a:p>
          <a:p>
            <a:pPr marL="0" indent="0">
              <a:buNone/>
            </a:pPr>
            <a:r>
              <a:rPr lang="en-US" sz="2200" dirty="0" smtClean="0"/>
              <a:t>Typical web-based application</a:t>
            </a:r>
          </a:p>
          <a:p>
            <a:pPr lvl="1"/>
            <a:r>
              <a:rPr lang="en-US" sz="2200" dirty="0" smtClean="0"/>
              <a:t>Client sends request to server via HTTP</a:t>
            </a:r>
          </a:p>
          <a:p>
            <a:pPr lvl="1"/>
            <a:r>
              <a:rPr lang="en-US" sz="2200" dirty="0" smtClean="0"/>
              <a:t>Web server reads request</a:t>
            </a:r>
          </a:p>
          <a:p>
            <a:pPr lvl="1"/>
            <a:r>
              <a:rPr lang="en-US" sz="2200" dirty="0" smtClean="0"/>
              <a:t>Processes database queries</a:t>
            </a:r>
          </a:p>
          <a:p>
            <a:pPr lvl="1"/>
            <a:r>
              <a:rPr lang="en-US" sz="2200" dirty="0" smtClean="0"/>
              <a:t>Renders web page</a:t>
            </a:r>
          </a:p>
          <a:p>
            <a:pPr lvl="1"/>
            <a:r>
              <a:rPr lang="en-US" sz="2200" dirty="0" smtClean="0"/>
              <a:t>Returns HTTP response to user</a:t>
            </a:r>
            <a:endParaRPr lang="en-US" sz="2200"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fontScale="92500" lnSpcReduction="10000"/>
          </a:bodyPr>
          <a:lstStyle/>
          <a:p>
            <a:pPr marL="0" indent="0">
              <a:buNone/>
            </a:pPr>
            <a:r>
              <a:rPr lang="en-US" dirty="0" smtClean="0"/>
              <a:t>Encourage a ‘batch’ system approach as each component must process data independently</a:t>
            </a:r>
          </a:p>
          <a:p>
            <a:pPr marL="0" indent="0">
              <a:buNone/>
            </a:pPr>
            <a:r>
              <a:rPr lang="en-US" dirty="0" smtClean="0"/>
              <a:t>Poor at handling UI</a:t>
            </a:r>
          </a:p>
          <a:p>
            <a:pPr marL="0" indent="0">
              <a:buNone/>
            </a:pPr>
            <a:r>
              <a:rPr lang="en-US" dirty="0" smtClean="0"/>
              <a:t>Dependency on order of filters</a:t>
            </a:r>
          </a:p>
          <a:p>
            <a:pPr marL="0" indent="0">
              <a:buNone/>
            </a:pPr>
            <a:r>
              <a:rPr lang="en-US" dirty="0" smtClean="0"/>
              <a:t>Error handling difficult – what happens if an intermediate filter crashes</a:t>
            </a:r>
          </a:p>
          <a:p>
            <a:pPr marL="0" indent="0">
              <a:buNone/>
            </a:pPr>
            <a:r>
              <a:rPr lang="en-US" dirty="0" smtClean="0"/>
              <a:t>Incremental approach creates design challenges over batch approach (see batch-sequence)</a:t>
            </a:r>
          </a:p>
        </p:txBody>
      </p:sp>
    </p:spTree>
    <p:extLst>
      <p:ext uri="{BB962C8B-B14F-4D97-AF65-F5344CB8AC3E}">
        <p14:creationId xmlns:p14="http://schemas.microsoft.com/office/powerpoint/2010/main" val="29880894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Demos</a:t>
            </a:r>
            <a:endParaRPr lang="en-GB" dirty="0"/>
          </a:p>
        </p:txBody>
      </p:sp>
    </p:spTree>
    <p:extLst>
      <p:ext uri="{BB962C8B-B14F-4D97-AF65-F5344CB8AC3E}">
        <p14:creationId xmlns:p14="http://schemas.microsoft.com/office/powerpoint/2010/main" val="117840817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Data Centric Styles</a:t>
            </a:r>
            <a:endParaRPr lang="en-GB" dirty="0"/>
          </a:p>
        </p:txBody>
      </p:sp>
      <p:sp>
        <p:nvSpPr>
          <p:cNvPr id="6" name="Text Placeholder 5"/>
          <p:cNvSpPr>
            <a:spLocks noGrp="1"/>
          </p:cNvSpPr>
          <p:nvPr>
            <p:ph type="body" idx="1"/>
          </p:nvPr>
        </p:nvSpPr>
        <p:spPr/>
        <p:txBody>
          <a:bodyPr/>
          <a:lstStyle/>
          <a:p>
            <a:endParaRPr lang="en-GB"/>
          </a:p>
        </p:txBody>
      </p:sp>
    </p:spTree>
    <p:extLst>
      <p:ext uri="{BB962C8B-B14F-4D97-AF65-F5344CB8AC3E}">
        <p14:creationId xmlns:p14="http://schemas.microsoft.com/office/powerpoint/2010/main" val="36171726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Repository</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a:bodyPr>
          <a:lstStyle/>
          <a:p>
            <a:pPr marL="0" indent="0">
              <a:buNone/>
            </a:pPr>
            <a:r>
              <a:rPr lang="en-GB" sz="1400" dirty="0"/>
              <a:t>A problem with Dataflow architectures is that they are less suitable for interactive systems because they are usually </a:t>
            </a:r>
            <a:r>
              <a:rPr lang="en-GB" sz="1400" i="1" dirty="0"/>
              <a:t>eventually consistent</a:t>
            </a:r>
            <a:r>
              <a:rPr lang="en-GB" sz="1400" dirty="0"/>
              <a:t>. We may seek consistency between different </a:t>
            </a:r>
            <a:r>
              <a:rPr lang="en-GB" sz="1400" dirty="0" smtClean="0"/>
              <a:t>operations in an interactive application and the usual approach is a shared repository.</a:t>
            </a:r>
          </a:p>
          <a:p>
            <a:pPr marL="0" indent="0">
              <a:buNone/>
            </a:pPr>
            <a:r>
              <a:rPr lang="en-GB" sz="1400" dirty="0" smtClean="0"/>
              <a:t>Modifying a single large update program and a single large reporting program for each change to a transaction for each new processing request in batch processing requires retesting the whole batch.</a:t>
            </a:r>
            <a:endParaRPr lang="en-GB" sz="1400" dirty="0"/>
          </a:p>
          <a:p>
            <a:pPr marL="0" indent="0">
              <a:buNone/>
            </a:pPr>
            <a:r>
              <a:rPr lang="en-GB" sz="1400" dirty="0" smtClean="0"/>
              <a:t>The application consists of parts that </a:t>
            </a:r>
            <a:r>
              <a:rPr lang="en-GB" sz="1400" i="1" dirty="0" smtClean="0"/>
              <a:t>co-ordinate their cooperation via shared data</a:t>
            </a:r>
            <a:r>
              <a:rPr lang="en-GB" sz="1400" dirty="0" smtClean="0"/>
              <a:t>. </a:t>
            </a:r>
          </a:p>
          <a:p>
            <a:pPr marL="0" indent="0">
              <a:buNone/>
            </a:pPr>
            <a:r>
              <a:rPr lang="en-GB" sz="1400" dirty="0" smtClean="0"/>
              <a:t>The application is data-driven, that is co-ordination between components is not via a specific business process but by the operation on shared data.</a:t>
            </a:r>
          </a:p>
          <a:p>
            <a:pPr marL="0" indent="0">
              <a:buNone/>
            </a:pPr>
            <a:endParaRPr lang="en-GB" sz="1400" dirty="0" smtClean="0"/>
          </a:p>
          <a:p>
            <a:pPr marL="0" indent="0">
              <a:buNone/>
            </a:pPr>
            <a:endParaRPr lang="en-GB" sz="1400" dirty="0"/>
          </a:p>
        </p:txBody>
      </p:sp>
      <p:sp>
        <p:nvSpPr>
          <p:cNvPr id="10" name="Text Placeholder 9"/>
          <p:cNvSpPr>
            <a:spLocks noGrp="1"/>
          </p:cNvSpPr>
          <p:nvPr>
            <p:ph type="body" sz="quarter" idx="3"/>
          </p:nvPr>
        </p:nvSpPr>
        <p:spPr/>
        <p:txBody>
          <a:bodyPr/>
          <a:lstStyle/>
          <a:p>
            <a:endParaRPr lang="en-GB" dirty="0"/>
          </a:p>
        </p:txBody>
      </p:sp>
      <p:sp>
        <p:nvSpPr>
          <p:cNvPr id="11" name="Content Placeholder 10"/>
          <p:cNvSpPr>
            <a:spLocks noGrp="1"/>
          </p:cNvSpPr>
          <p:nvPr>
            <p:ph sz="quarter" idx="4"/>
          </p:nvPr>
        </p:nvSpPr>
        <p:spPr/>
        <p:txBody>
          <a:bodyPr>
            <a:normAutofit/>
          </a:bodyPr>
          <a:lstStyle/>
          <a:p>
            <a:pPr marL="0" indent="0">
              <a:buNone/>
            </a:pPr>
            <a:endParaRPr lang="en-GB" dirty="0"/>
          </a:p>
        </p:txBody>
      </p:sp>
    </p:spTree>
    <p:extLst>
      <p:ext uri="{BB962C8B-B14F-4D97-AF65-F5344CB8AC3E}">
        <p14:creationId xmlns:p14="http://schemas.microsoft.com/office/powerpoint/2010/main" val="22992719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31951" y="2604402"/>
            <a:ext cx="7502762" cy="1894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Intelligent collaboration for the Enterprise</a:t>
            </a:r>
          </a:p>
          <a:p>
            <a:r>
              <a:rPr lang="en-US" dirty="0" smtClean="0"/>
              <a:t> The #1 SharePoint alternative in the cloud</a:t>
            </a:r>
          </a:p>
          <a:p>
            <a:endParaRPr lang="en-US" dirty="0"/>
          </a:p>
        </p:txBody>
      </p:sp>
      <p:pic>
        <p:nvPicPr>
          <p:cNvPr id="5" name="Picture 4" descr="huddle-logo-300dpi-1000p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777" y="698445"/>
            <a:ext cx="3048000" cy="1347216"/>
          </a:xfrm>
          <a:prstGeom prst="rect">
            <a:avLst/>
          </a:prstGeom>
        </p:spPr>
      </p:pic>
    </p:spTree>
    <p:extLst>
      <p:ext uri="{BB962C8B-B14F-4D97-AF65-F5344CB8AC3E}">
        <p14:creationId xmlns:p14="http://schemas.microsoft.com/office/powerpoint/2010/main" val="18980370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3050"/>
            <a:ext cx="3008313" cy="1162050"/>
          </a:xfrm>
        </p:spPr>
        <p:txBody>
          <a:bodyPr/>
          <a:lstStyle/>
          <a:p>
            <a:r>
              <a:rPr lang="en-US" dirty="0" smtClean="0"/>
              <a:t>Repository</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normAutofit lnSpcReduction="10000"/>
          </a:bodyPr>
          <a:lstStyle/>
          <a:p>
            <a:r>
              <a:rPr lang="en-US" dirty="0" smtClean="0"/>
              <a:t>There are two types of components in a repository</a:t>
            </a:r>
          </a:p>
          <a:p>
            <a:r>
              <a:rPr lang="en-US" dirty="0" smtClean="0"/>
              <a:t>A central </a:t>
            </a:r>
            <a:r>
              <a:rPr lang="en-US" i="1" dirty="0" smtClean="0"/>
              <a:t>data store</a:t>
            </a:r>
            <a:r>
              <a:rPr lang="en-US" dirty="0" smtClean="0"/>
              <a:t> represents the current state.</a:t>
            </a:r>
          </a:p>
          <a:p>
            <a:r>
              <a:rPr lang="en-US" i="1" dirty="0" smtClean="0"/>
              <a:t>Independent components </a:t>
            </a:r>
            <a:r>
              <a:rPr lang="en-US" dirty="0" smtClean="0"/>
              <a:t>operate on the central data store.</a:t>
            </a:r>
          </a:p>
          <a:p>
            <a:r>
              <a:rPr lang="en-US" dirty="0" smtClean="0"/>
              <a:t>If the transaction type of the input stream determines which components to activate the repository can be a traditional </a:t>
            </a:r>
            <a:r>
              <a:rPr lang="en-US" i="1" dirty="0" smtClean="0"/>
              <a:t>database</a:t>
            </a:r>
            <a:r>
              <a:rPr lang="en-US" dirty="0" smtClean="0"/>
              <a:t>. This is a </a:t>
            </a:r>
            <a:r>
              <a:rPr lang="en-US" i="1" dirty="0" smtClean="0"/>
              <a:t>passive repository</a:t>
            </a:r>
            <a:r>
              <a:rPr lang="en-US" dirty="0" smtClean="0"/>
              <a:t>.</a:t>
            </a:r>
          </a:p>
          <a:p>
            <a:r>
              <a:rPr lang="en-US" dirty="0" smtClean="0"/>
              <a:t>If the current state of the central data determines which processes to execute the repository can be a </a:t>
            </a:r>
            <a:r>
              <a:rPr lang="en-US" i="1" dirty="0" smtClean="0"/>
              <a:t>blackboard</a:t>
            </a:r>
            <a:r>
              <a:rPr lang="en-US" dirty="0" smtClean="0"/>
              <a:t>. This is an </a:t>
            </a:r>
            <a:r>
              <a:rPr lang="en-US" i="1" dirty="0" smtClean="0"/>
              <a:t>active repository</a:t>
            </a:r>
            <a:r>
              <a:rPr lang="en-US" dirty="0" smtClean="0"/>
              <a:t>.</a:t>
            </a:r>
          </a:p>
          <a:p>
            <a:r>
              <a:rPr lang="en-US" dirty="0" smtClean="0"/>
              <a:t>We may also identify a </a:t>
            </a:r>
            <a:r>
              <a:rPr lang="en-US" i="1" dirty="0" smtClean="0"/>
              <a:t>control</a:t>
            </a:r>
            <a:r>
              <a:rPr lang="en-US" dirty="0" smtClean="0"/>
              <a:t> component which accepts the batch or interactive transactions, synchronizes them and  selects the query or update to invoke</a:t>
            </a:r>
          </a:p>
          <a:p>
            <a:endParaRPr lang="en-US" dirty="0" smtClean="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213404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Components should be independent of each other. Coupling between components reduces modifiability.</a:t>
            </a:r>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a:xfrm>
            <a:off x="4645025" y="2174874"/>
            <a:ext cx="4041775" cy="4062437"/>
          </a:xfrm>
        </p:spPr>
        <p:txBody>
          <a:bodyPr>
            <a:noAutofit/>
          </a:bodyPr>
          <a:lstStyle/>
          <a:p>
            <a:pPr marL="0" indent="0">
              <a:buNone/>
            </a:pPr>
            <a:r>
              <a:rPr lang="en-US" sz="2000" dirty="0" smtClean="0"/>
              <a:t>Clients are independent of each other, and the data store is independent of the clients</a:t>
            </a:r>
          </a:p>
          <a:p>
            <a:pPr marL="0" indent="0">
              <a:buNone/>
            </a:pPr>
            <a:r>
              <a:rPr lang="en-US" sz="2000" dirty="0" smtClean="0"/>
              <a:t>The system is scalable because new clients can be added.</a:t>
            </a:r>
          </a:p>
          <a:p>
            <a:pPr marL="0" indent="0">
              <a:buNone/>
            </a:pPr>
            <a:r>
              <a:rPr lang="en-US" sz="2000" dirty="0" smtClean="0"/>
              <a:t>It is modifiable because changes made to one client need not affect other clients.</a:t>
            </a:r>
          </a:p>
          <a:p>
            <a:pPr marL="0" indent="0">
              <a:buNone/>
            </a:pPr>
            <a:r>
              <a:rPr lang="en-US" sz="2000" dirty="0" smtClean="0"/>
              <a:t>Because the repository is a shared resource it provides a limit on scalability. </a:t>
            </a:r>
            <a:endParaRPr lang="en-US" sz="2000"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40884881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a:xfrm>
            <a:off x="3575050" y="273050"/>
            <a:ext cx="5111750" cy="6396310"/>
          </a:xfrm>
        </p:spPr>
        <p:txBody>
          <a:bodyPr>
            <a:normAutofit fontScale="92500"/>
          </a:bodyPr>
          <a:lstStyle/>
          <a:p>
            <a:r>
              <a:rPr lang="en-GB" sz="1400" dirty="0"/>
              <a:t>Divide the system into the data structure and the components that </a:t>
            </a:r>
            <a:r>
              <a:rPr lang="en-GB" sz="1400" dirty="0" smtClean="0"/>
              <a:t>access to the data structure</a:t>
            </a:r>
            <a:endParaRPr lang="en-GB" sz="1400" dirty="0"/>
          </a:p>
          <a:p>
            <a:pPr lvl="1"/>
            <a:r>
              <a:rPr lang="en-GB" sz="1000" dirty="0" smtClean="0"/>
              <a:t>The data structure defines an interface that enables components to read or write from it</a:t>
            </a:r>
          </a:p>
          <a:p>
            <a:pPr lvl="1"/>
            <a:r>
              <a:rPr lang="en-GB" sz="1000" dirty="0" smtClean="0"/>
              <a:t>The shared repository can be as simple as an in-memory database or as complex as an external data repository accessed through a data access layer</a:t>
            </a:r>
          </a:p>
          <a:p>
            <a:pPr lvl="1"/>
            <a:r>
              <a:rPr lang="en-GB" sz="1000" dirty="0" smtClean="0"/>
              <a:t>A data access layer allows the use of information hiding to prevent the application components becoming dependent on a specific data schema, supporting the modification of that schema transparently to the application components.</a:t>
            </a:r>
          </a:p>
          <a:p>
            <a:r>
              <a:rPr lang="en-GB" sz="1400" dirty="0" smtClean="0"/>
              <a:t>Separate periodic batch processing transactions from interactive transactions</a:t>
            </a:r>
          </a:p>
          <a:p>
            <a:pPr lvl="1"/>
            <a:r>
              <a:rPr lang="en-GB" sz="1000" dirty="0" smtClean="0"/>
              <a:t>Components for interactive transaction should be designed to be essentially stateless – they initialise their state by reading the database and by flushing their (modified) state at the end of the process. </a:t>
            </a:r>
          </a:p>
          <a:p>
            <a:pPr lvl="1"/>
            <a:r>
              <a:rPr lang="en-GB" sz="1000" dirty="0" smtClean="0"/>
              <a:t>A useful paradigm is: </a:t>
            </a:r>
          </a:p>
          <a:p>
            <a:pPr lvl="1">
              <a:buFont typeface="+mj-lt"/>
              <a:buAutoNum type="arabicPeriod"/>
            </a:pPr>
            <a:r>
              <a:rPr lang="en-GB" sz="1000" dirty="0" smtClean="0"/>
              <a:t>Begin transaction</a:t>
            </a:r>
          </a:p>
          <a:p>
            <a:pPr lvl="1">
              <a:buFont typeface="+mj-lt"/>
              <a:buAutoNum type="arabicPeriod"/>
            </a:pPr>
            <a:r>
              <a:rPr lang="en-GB" sz="1000" dirty="0" smtClean="0"/>
              <a:t>Load state from data structure</a:t>
            </a:r>
          </a:p>
          <a:p>
            <a:pPr lvl="1">
              <a:buFont typeface="+mj-lt"/>
              <a:buAutoNum type="arabicPeriod"/>
            </a:pPr>
            <a:r>
              <a:rPr lang="en-GB" sz="1000" dirty="0" smtClean="0"/>
              <a:t>Operate on state</a:t>
            </a:r>
          </a:p>
          <a:p>
            <a:pPr lvl="1">
              <a:buFont typeface="+mj-lt"/>
              <a:buAutoNum type="arabicPeriod"/>
            </a:pPr>
            <a:r>
              <a:rPr lang="en-GB" sz="1000" dirty="0" smtClean="0"/>
              <a:t>Flush state to data structure</a:t>
            </a:r>
          </a:p>
          <a:p>
            <a:pPr lvl="1">
              <a:buFont typeface="+mj-lt"/>
              <a:buAutoNum type="arabicPeriod"/>
            </a:pPr>
            <a:r>
              <a:rPr lang="en-GB" sz="1000" dirty="0" smtClean="0"/>
              <a:t>End transaction</a:t>
            </a:r>
          </a:p>
          <a:p>
            <a:pPr lvl="1"/>
            <a:r>
              <a:rPr lang="en-GB" sz="1000" dirty="0" smtClean="0"/>
              <a:t>You need to synchronize between multiple updates choosing between optimistic or pessimistic concurrency models i.e. lock before writing or check state at time of writing. Alternative is ‘last one wins’.</a:t>
            </a:r>
          </a:p>
          <a:p>
            <a:r>
              <a:rPr lang="en-GB" sz="1400" dirty="0" smtClean="0"/>
              <a:t>Decide on notification between components at data structure or component level</a:t>
            </a:r>
          </a:p>
          <a:p>
            <a:pPr lvl="1"/>
            <a:r>
              <a:rPr lang="en-GB" sz="1000" dirty="0" smtClean="0"/>
              <a:t>Components can react to changes in shared data</a:t>
            </a:r>
          </a:p>
          <a:p>
            <a:pPr lvl="1"/>
            <a:r>
              <a:rPr lang="en-GB" sz="1000" dirty="0" smtClean="0"/>
              <a:t>Most database implement support for such notifications, but it is find-grained and subscribing can result in excess notifications that need to be filtered</a:t>
            </a:r>
          </a:p>
          <a:p>
            <a:pPr lvl="1"/>
            <a:r>
              <a:rPr lang="en-GB" sz="1000" dirty="0" smtClean="0"/>
              <a:t>Subscribing at the application component level, for example sing the Observer pattern</a:t>
            </a:r>
          </a:p>
          <a:p>
            <a:pPr lvl="1"/>
            <a:r>
              <a:rPr lang="en-GB" sz="1000" dirty="0" smtClean="0"/>
              <a:t>Of course the notion of  a shared repository means that you integrate </a:t>
            </a:r>
            <a:r>
              <a:rPr lang="en-GB" sz="1000" dirty="0"/>
              <a:t>with other interactive </a:t>
            </a:r>
            <a:r>
              <a:rPr lang="en-GB" sz="1000" dirty="0" smtClean="0"/>
              <a:t>components because they will </a:t>
            </a:r>
            <a:r>
              <a:rPr lang="en-GB" sz="1000" dirty="0"/>
              <a:t>read the modified data.</a:t>
            </a:r>
            <a:endParaRPr lang="en-GB" sz="1000" dirty="0" smtClean="0"/>
          </a:p>
          <a:p>
            <a:r>
              <a:rPr lang="en-GB" sz="1400" dirty="0" smtClean="0"/>
              <a:t>Decouple reporting from transaction processing</a:t>
            </a:r>
          </a:p>
          <a:p>
            <a:pPr lvl="1"/>
            <a:r>
              <a:rPr lang="en-GB" sz="1000" dirty="0" smtClean="0"/>
              <a:t>Reports remain on a periodic cycle, and often operate on stale data. Because they place load on a shared resource, reporting is usually done against an extracted database in a periodic fashion not on the transactional database.</a:t>
            </a:r>
          </a:p>
          <a:p>
            <a:pPr lvl="1"/>
            <a:r>
              <a:rPr lang="en-GB" sz="1000" dirty="0" smtClean="0"/>
              <a:t>On-line queries of stale data are not satisfactory and so are performed against the transactional store (or a buffer of that store).</a:t>
            </a:r>
          </a:p>
          <a:p>
            <a:pPr lvl="1"/>
            <a:endParaRPr lang="en-GB" sz="1000" dirty="0" smtClean="0"/>
          </a:p>
          <a:p>
            <a:pPr marL="0" indent="0">
              <a:buNone/>
            </a:pPr>
            <a:endParaRPr lang="en-GB" sz="1400" dirty="0"/>
          </a:p>
        </p:txBody>
      </p:sp>
      <p:sp>
        <p:nvSpPr>
          <p:cNvPr id="4" name="Text Placeholder 3"/>
          <p:cNvSpPr>
            <a:spLocks noGrp="1"/>
          </p:cNvSpPr>
          <p:nvPr>
            <p:ph type="body" sz="half" idx="2"/>
          </p:nvPr>
        </p:nvSpPr>
        <p:spPr/>
        <p:txBody>
          <a:bodyPr/>
          <a:lstStyle/>
          <a:p>
            <a:r>
              <a:rPr lang="en-GB" dirty="0" smtClean="0"/>
              <a:t>Application components are typically implemented as domain objects that own a specific responsibility for accessing or maintain data in  a shared repository. Co-operation between components happens solely at the level of notifications of changes to the shared repository (create, update, or delete).</a:t>
            </a:r>
            <a:endParaRPr lang="en-GB" dirty="0"/>
          </a:p>
          <a:p>
            <a:endParaRPr lang="en-GB" dirty="0"/>
          </a:p>
        </p:txBody>
      </p:sp>
    </p:spTree>
    <p:extLst>
      <p:ext uri="{BB962C8B-B14F-4D97-AF65-F5344CB8AC3E}">
        <p14:creationId xmlns:p14="http://schemas.microsoft.com/office/powerpoint/2010/main" val="37225057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r>
              <a:rPr lang="en-US" sz="2200" dirty="0" smtClean="0"/>
              <a:t>The Repository style is employed by interactive applications</a:t>
            </a:r>
          </a:p>
          <a:p>
            <a:pPr lvl="1"/>
            <a:r>
              <a:rPr lang="en-US" dirty="0" smtClean="0"/>
              <a:t>Pretty much all Line of Business applications </a:t>
            </a:r>
          </a:p>
          <a:p>
            <a:pPr lvl="1"/>
            <a:r>
              <a:rPr lang="en-US" dirty="0" smtClean="0"/>
              <a:t>Many consumer facing websites</a:t>
            </a:r>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a:bodyPr>
          <a:lstStyle/>
          <a:p>
            <a:r>
              <a:rPr lang="en-US" sz="2200" dirty="0" smtClean="0"/>
              <a:t>Modification of the data stored in the repository can be problematic because it affects all clients who use the repository</a:t>
            </a:r>
          </a:p>
        </p:txBody>
      </p:sp>
    </p:spTree>
    <p:extLst>
      <p:ext uri="{BB962C8B-B14F-4D97-AF65-F5344CB8AC3E}">
        <p14:creationId xmlns:p14="http://schemas.microsoft.com/office/powerpoint/2010/main" val="1554558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Call and return Styles</a:t>
            </a:r>
            <a:endParaRPr lang="en-GB" dirty="0"/>
          </a:p>
        </p:txBody>
      </p:sp>
      <p:sp>
        <p:nvSpPr>
          <p:cNvPr id="6" name="Text Placeholder 5"/>
          <p:cNvSpPr>
            <a:spLocks noGrp="1"/>
          </p:cNvSpPr>
          <p:nvPr>
            <p:ph type="body" idx="1"/>
          </p:nvPr>
        </p:nvSpPr>
        <p:spPr/>
        <p:txBody>
          <a:bodyPr/>
          <a:lstStyle/>
          <a:p>
            <a:endParaRPr lang="en-GB"/>
          </a:p>
        </p:txBody>
      </p:sp>
    </p:spTree>
    <p:extLst>
      <p:ext uri="{BB962C8B-B14F-4D97-AF65-F5344CB8AC3E}">
        <p14:creationId xmlns:p14="http://schemas.microsoft.com/office/powerpoint/2010/main" val="34856271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Domain Model (OO Systems)</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fontScale="92500" lnSpcReduction="10000"/>
          </a:bodyPr>
          <a:lstStyle/>
          <a:p>
            <a:pPr marL="0" indent="0">
              <a:buNone/>
            </a:pPr>
            <a:r>
              <a:rPr lang="en-GB" sz="1400" dirty="0" smtClean="0"/>
              <a:t>In call and return, each component executes when it gets control from another component and returns control when it has finished execution.</a:t>
            </a:r>
          </a:p>
          <a:p>
            <a:pPr marL="0" indent="0">
              <a:buNone/>
            </a:pPr>
            <a:r>
              <a:rPr lang="en-GB" sz="1400" dirty="0" smtClean="0"/>
              <a:t>Business logic can be complex. It can be difficult for a developer to reason about software without some abstraction over this complexity. </a:t>
            </a:r>
            <a:r>
              <a:rPr lang="en-GB" sz="1400" dirty="0"/>
              <a:t>Call and return breaks the problem into small pieces to deal with complexity and help with modifiability.</a:t>
            </a:r>
          </a:p>
          <a:p>
            <a:pPr marL="0" indent="0">
              <a:buNone/>
            </a:pPr>
            <a:r>
              <a:rPr lang="en-GB" sz="1400" dirty="0" smtClean="0"/>
              <a:t>Abstract data types uses </a:t>
            </a:r>
            <a:r>
              <a:rPr lang="en-GB" sz="1400" i="1" dirty="0" smtClean="0"/>
              <a:t>information hiding </a:t>
            </a:r>
            <a:r>
              <a:rPr lang="en-GB" sz="1400" dirty="0" smtClean="0"/>
              <a:t>to allow developers to </a:t>
            </a:r>
            <a:r>
              <a:rPr lang="en-GB" sz="1400" i="1" dirty="0" smtClean="0"/>
              <a:t>reason about behaviours without having to understand implementation details</a:t>
            </a:r>
            <a:r>
              <a:rPr lang="en-GB" sz="1400" dirty="0" smtClean="0"/>
              <a:t>. </a:t>
            </a:r>
          </a:p>
          <a:p>
            <a:pPr marL="0" indent="0">
              <a:buNone/>
            </a:pPr>
            <a:r>
              <a:rPr lang="en-GB" sz="1400" dirty="0" smtClean="0"/>
              <a:t>If business rules involving validation, calculations, and derivations change  on a regular basis then a domain model simplifies handling changes to those components. Without this </a:t>
            </a:r>
            <a:r>
              <a:rPr lang="en-GB" sz="1400" i="1" dirty="0" smtClean="0"/>
              <a:t>logic may be duplicated </a:t>
            </a:r>
            <a:r>
              <a:rPr lang="en-GB" sz="1400" dirty="0" smtClean="0"/>
              <a:t>across many components and </a:t>
            </a:r>
            <a:r>
              <a:rPr lang="en-GB" sz="1400" i="1" dirty="0" smtClean="0"/>
              <a:t>hard to change</a:t>
            </a:r>
            <a:r>
              <a:rPr lang="en-GB" sz="1400" dirty="0" smtClean="0"/>
              <a:t>. It may also be difficult to </a:t>
            </a:r>
            <a:r>
              <a:rPr lang="en-GB" sz="1400" i="1" dirty="0" smtClean="0"/>
              <a:t>reason about where to make changes</a:t>
            </a:r>
            <a:r>
              <a:rPr lang="en-GB" sz="1400" dirty="0" smtClean="0"/>
              <a:t> resulting in </a:t>
            </a:r>
            <a:r>
              <a:rPr lang="en-GB" sz="1400" i="1" dirty="0" smtClean="0"/>
              <a:t>shotgun surgery</a:t>
            </a:r>
            <a:r>
              <a:rPr lang="en-GB" sz="1400" dirty="0" smtClean="0"/>
              <a:t>. At worst we end up with a </a:t>
            </a:r>
            <a:r>
              <a:rPr lang="en-GB" sz="1400" i="1" dirty="0" smtClean="0"/>
              <a:t>big ball of mud</a:t>
            </a:r>
            <a:r>
              <a:rPr lang="en-GB" sz="1400" dirty="0" smtClean="0"/>
              <a:t> where it is impossible to change the system.</a:t>
            </a:r>
          </a:p>
          <a:p>
            <a:pPr marL="0" indent="0">
              <a:buNone/>
            </a:pPr>
            <a:endParaRPr lang="en-GB" sz="1400" dirty="0" smtClean="0"/>
          </a:p>
          <a:p>
            <a:pPr marL="0" indent="0">
              <a:buNone/>
            </a:pPr>
            <a:endParaRPr lang="en-GB" sz="1400" dirty="0"/>
          </a:p>
        </p:txBody>
      </p:sp>
      <p:sp>
        <p:nvSpPr>
          <p:cNvPr id="10" name="Text Placeholder 9"/>
          <p:cNvSpPr>
            <a:spLocks noGrp="1"/>
          </p:cNvSpPr>
          <p:nvPr>
            <p:ph type="body" sz="quarter" idx="3"/>
          </p:nvPr>
        </p:nvSpPr>
        <p:spPr/>
        <p:txBody>
          <a:bodyPr/>
          <a:lstStyle/>
          <a:p>
            <a:endParaRPr lang="en-GB" dirty="0"/>
          </a:p>
        </p:txBody>
      </p:sp>
      <p:pic>
        <p:nvPicPr>
          <p:cNvPr id="2" name="Content Placeholder 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22568" y="3026412"/>
            <a:ext cx="3686689" cy="2248214"/>
          </a:xfrm>
        </p:spPr>
      </p:pic>
    </p:spTree>
    <p:extLst>
      <p:ext uri="{BB962C8B-B14F-4D97-AF65-F5344CB8AC3E}">
        <p14:creationId xmlns:p14="http://schemas.microsoft.com/office/powerpoint/2010/main" val="357472478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3050"/>
            <a:ext cx="3008313" cy="1162050"/>
          </a:xfrm>
        </p:spPr>
        <p:txBody>
          <a:bodyPr/>
          <a:lstStyle/>
          <a:p>
            <a:r>
              <a:rPr lang="en-US" dirty="0" smtClean="0"/>
              <a:t>Domain Model</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normAutofit fontScale="92500" lnSpcReduction="20000"/>
          </a:bodyPr>
          <a:lstStyle/>
          <a:p>
            <a:r>
              <a:rPr lang="en-US" dirty="0" smtClean="0"/>
              <a:t>The components within this style are </a:t>
            </a:r>
            <a:r>
              <a:rPr lang="en-US" i="1" dirty="0" smtClean="0"/>
              <a:t>objects</a:t>
            </a:r>
            <a:r>
              <a:rPr lang="en-US" dirty="0" smtClean="0"/>
              <a:t>.</a:t>
            </a:r>
          </a:p>
          <a:p>
            <a:r>
              <a:rPr lang="en-US" dirty="0" smtClean="0"/>
              <a:t>An object describes </a:t>
            </a:r>
            <a:r>
              <a:rPr lang="en-US" i="1" dirty="0" smtClean="0"/>
              <a:t>a type of resource</a:t>
            </a:r>
            <a:r>
              <a:rPr lang="en-US" dirty="0" smtClean="0"/>
              <a:t>.</a:t>
            </a:r>
          </a:p>
          <a:p>
            <a:r>
              <a:rPr lang="en-US" dirty="0" smtClean="0"/>
              <a:t>Objects can be classified into instances of </a:t>
            </a:r>
            <a:r>
              <a:rPr lang="en-US" i="1" dirty="0" smtClean="0"/>
              <a:t>classes</a:t>
            </a:r>
            <a:r>
              <a:rPr lang="en-US" dirty="0" smtClean="0"/>
              <a:t>, which have </a:t>
            </a:r>
            <a:r>
              <a:rPr lang="en-US" i="1" dirty="0" smtClean="0"/>
              <a:t>attributes</a:t>
            </a:r>
            <a:r>
              <a:rPr lang="en-US" dirty="0" smtClean="0"/>
              <a:t> for querying instances states and </a:t>
            </a:r>
            <a:r>
              <a:rPr lang="en-US" i="1" dirty="0" smtClean="0"/>
              <a:t>methods</a:t>
            </a:r>
            <a:r>
              <a:rPr lang="en-US" dirty="0" smtClean="0"/>
              <a:t> for changing those states. (Command-Query Separation)</a:t>
            </a:r>
          </a:p>
          <a:p>
            <a:r>
              <a:rPr lang="en-US" dirty="0"/>
              <a:t>Objects support </a:t>
            </a:r>
            <a:r>
              <a:rPr lang="en-US" i="1" dirty="0"/>
              <a:t>dynamic binding of methods at runtime</a:t>
            </a:r>
            <a:r>
              <a:rPr lang="en-US" dirty="0"/>
              <a:t> so that calling a method or attribute on </a:t>
            </a:r>
            <a:r>
              <a:rPr lang="en-US" dirty="0" smtClean="0"/>
              <a:t>an object of class A </a:t>
            </a:r>
            <a:r>
              <a:rPr lang="en-US" dirty="0"/>
              <a:t>called </a:t>
            </a:r>
            <a:r>
              <a:rPr lang="en-US" dirty="0" smtClean="0"/>
              <a:t>may result in a call to a method or attribute in a derived class B, or </a:t>
            </a:r>
            <a:r>
              <a:rPr lang="en-US" i="1" dirty="0" smtClean="0"/>
              <a:t>polymorphism</a:t>
            </a:r>
            <a:r>
              <a:rPr lang="en-US" dirty="0" smtClean="0"/>
              <a:t>.</a:t>
            </a:r>
            <a:endParaRPr lang="en-US" dirty="0"/>
          </a:p>
          <a:p>
            <a:r>
              <a:rPr lang="en-US" dirty="0"/>
              <a:t>Connectors are </a:t>
            </a:r>
            <a:r>
              <a:rPr lang="en-US" i="1" dirty="0"/>
              <a:t>procedure or function invocations</a:t>
            </a:r>
            <a:r>
              <a:rPr lang="en-US" dirty="0"/>
              <a:t>. Note that inheritance is not usually considered a connector because it does not define the interaction between two types</a:t>
            </a:r>
          </a:p>
          <a:p>
            <a:r>
              <a:rPr lang="en-US" dirty="0" smtClean="0"/>
              <a:t>Objects are responsible for </a:t>
            </a:r>
            <a:r>
              <a:rPr lang="en-US" i="1" dirty="0" smtClean="0"/>
              <a:t>preserving invariants</a:t>
            </a:r>
            <a:r>
              <a:rPr lang="en-US" dirty="0" smtClean="0"/>
              <a:t> about a resource. For this reason objects are a manager component.</a:t>
            </a:r>
          </a:p>
          <a:p>
            <a:r>
              <a:rPr lang="en-US" dirty="0" smtClean="0"/>
              <a:t>Objects are responsible for </a:t>
            </a:r>
            <a:r>
              <a:rPr lang="en-US" i="1" dirty="0" smtClean="0"/>
              <a:t>encapsulating implementation details </a:t>
            </a:r>
            <a:r>
              <a:rPr lang="en-US" dirty="0" smtClean="0"/>
              <a:t>from other objects so as to ensure </a:t>
            </a:r>
            <a:r>
              <a:rPr lang="en-US" i="1" dirty="0" smtClean="0"/>
              <a:t>loose coupling</a:t>
            </a:r>
            <a:r>
              <a:rPr lang="en-US" dirty="0" smtClean="0"/>
              <a:t>. They are an </a:t>
            </a:r>
            <a:r>
              <a:rPr lang="en-US" i="1" dirty="0" smtClean="0"/>
              <a:t>abstract data type</a:t>
            </a:r>
            <a:r>
              <a:rPr lang="en-US" dirty="0" smtClean="0"/>
              <a:t>.</a:t>
            </a:r>
          </a:p>
          <a:p>
            <a:endParaRPr lang="en-US" dirty="0"/>
          </a:p>
        </p:txBody>
      </p:sp>
    </p:spTree>
    <p:extLst>
      <p:ext uri="{BB962C8B-B14F-4D97-AF65-F5344CB8AC3E}">
        <p14:creationId xmlns:p14="http://schemas.microsoft.com/office/powerpoint/2010/main" val="28491791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Components should hide implementation details from each other; sharing implementation details results in coupling which makes change hard.</a:t>
            </a:r>
          </a:p>
          <a:p>
            <a:pPr marL="0" indent="0">
              <a:buNone/>
            </a:pPr>
            <a:r>
              <a:rPr lang="en-US" sz="2000" dirty="0" smtClean="0"/>
              <a:t>Components must preserve the invariants of the resource that they manage.</a:t>
            </a:r>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a:xfrm>
            <a:off x="4645025" y="2174874"/>
            <a:ext cx="4041775" cy="4062437"/>
          </a:xfrm>
        </p:spPr>
        <p:txBody>
          <a:bodyPr>
            <a:noAutofit/>
          </a:bodyPr>
          <a:lstStyle/>
          <a:p>
            <a:pPr marL="0" indent="0">
              <a:buNone/>
            </a:pPr>
            <a:r>
              <a:rPr lang="en-GB" sz="1700" dirty="0" smtClean="0"/>
              <a:t>Developers can </a:t>
            </a:r>
            <a:r>
              <a:rPr lang="en-GB" sz="1700" i="1" dirty="0"/>
              <a:t>reason about behaviours without having to understand implementation details</a:t>
            </a:r>
            <a:r>
              <a:rPr lang="en-GB" sz="1700" dirty="0"/>
              <a:t>. </a:t>
            </a:r>
            <a:r>
              <a:rPr lang="en-GB" sz="1700" dirty="0" smtClean="0"/>
              <a:t>Problems can be decomposed into a set of interacting components.</a:t>
            </a:r>
            <a:endParaRPr lang="en-GB" sz="1700" dirty="0"/>
          </a:p>
          <a:p>
            <a:pPr marL="0" indent="0">
              <a:buNone/>
            </a:pPr>
            <a:r>
              <a:rPr lang="en-GB" sz="1700" dirty="0"/>
              <a:t>Because an abstract data type collates details about related behaviour they have </a:t>
            </a:r>
            <a:r>
              <a:rPr lang="en-GB" sz="1700" i="1" dirty="0"/>
              <a:t>high cohesion</a:t>
            </a:r>
            <a:r>
              <a:rPr lang="en-GB" sz="1700" dirty="0"/>
              <a:t> and are thus easier to comprehend in isolation.</a:t>
            </a:r>
          </a:p>
          <a:p>
            <a:pPr marL="0" indent="0">
              <a:buNone/>
            </a:pPr>
            <a:r>
              <a:rPr lang="en-GB" sz="1700" dirty="0"/>
              <a:t>Because information hiding protects us from the implementation details we are </a:t>
            </a:r>
            <a:r>
              <a:rPr lang="en-GB" sz="1700" i="1" dirty="0"/>
              <a:t>loosely coupled</a:t>
            </a:r>
            <a:r>
              <a:rPr lang="en-GB" sz="1700" dirty="0"/>
              <a:t>. Loose coupling makes it easier to change the software </a:t>
            </a:r>
            <a:r>
              <a:rPr lang="en-GB" sz="1700" dirty="0" smtClean="0"/>
              <a:t>as we can change implementation details without affecting other clients</a:t>
            </a:r>
          </a:p>
          <a:p>
            <a:pPr marL="0" indent="0">
              <a:buNone/>
            </a:pPr>
            <a:endParaRPr lang="en-GB" sz="2000" dirty="0"/>
          </a:p>
          <a:p>
            <a:endParaRPr lang="en-US" sz="2000"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370211612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a:xfrm>
            <a:off x="3575050" y="273050"/>
            <a:ext cx="5111750" cy="6396310"/>
          </a:xfrm>
        </p:spPr>
        <p:txBody>
          <a:bodyPr>
            <a:normAutofit lnSpcReduction="10000"/>
          </a:bodyPr>
          <a:lstStyle/>
          <a:p>
            <a:r>
              <a:rPr lang="en-GB" sz="1400" dirty="0" smtClean="0"/>
              <a:t>Identify </a:t>
            </a:r>
            <a:r>
              <a:rPr lang="en-GB" sz="1400" dirty="0"/>
              <a:t>objects within the </a:t>
            </a:r>
            <a:r>
              <a:rPr lang="en-GB" sz="1400" dirty="0" smtClean="0"/>
              <a:t>domain</a:t>
            </a:r>
          </a:p>
          <a:p>
            <a:pPr lvl="1"/>
            <a:r>
              <a:rPr lang="en-GB" sz="1000" dirty="0" smtClean="0"/>
              <a:t>Objects are abstractions of the domain, whose roles and interactions reflect the workflow</a:t>
            </a:r>
          </a:p>
          <a:p>
            <a:pPr lvl="1"/>
            <a:r>
              <a:rPr lang="en-GB" sz="1000" dirty="0" smtClean="0"/>
              <a:t>We can identify the objects within a system using an approach like Class-Responsibility-Collaborators. CRC cards allow us to use index cards to model the interactions between objects that we need to implement a use case within the requirements</a:t>
            </a:r>
          </a:p>
          <a:p>
            <a:pPr lvl="1"/>
            <a:r>
              <a:rPr lang="en-GB" sz="1000" dirty="0" smtClean="0"/>
              <a:t>The class names form part of our ubiquitous language – a shared language used by the stakeholders when discussing the domain and expressed in the object model.</a:t>
            </a:r>
          </a:p>
          <a:p>
            <a:pPr lvl="1"/>
            <a:r>
              <a:rPr lang="en-GB" sz="1000" dirty="0" smtClean="0"/>
              <a:t>The responsibilities identify the resources this object manages and the invariants that it must preserve. The responsibilities may equate to the object’s role and be an expression of its interface.</a:t>
            </a:r>
          </a:p>
          <a:p>
            <a:pPr lvl="1"/>
            <a:r>
              <a:rPr lang="en-GB" sz="1000" dirty="0" smtClean="0"/>
              <a:t>All objects have relationships to others – the connectors – and we identify the connections for each component. Collaboration may be asymmetric.</a:t>
            </a:r>
          </a:p>
          <a:p>
            <a:pPr lvl="1"/>
            <a:r>
              <a:rPr lang="en-GB" sz="1000" dirty="0" smtClean="0"/>
              <a:t>Progress from </a:t>
            </a:r>
            <a:r>
              <a:rPr lang="en-GB" sz="1000" dirty="0" err="1" smtClean="0"/>
              <a:t>knowns</a:t>
            </a:r>
            <a:r>
              <a:rPr lang="en-GB" sz="1000" dirty="0" smtClean="0"/>
              <a:t> to unknowns, not top-down</a:t>
            </a:r>
          </a:p>
          <a:p>
            <a:r>
              <a:rPr lang="en-GB" sz="1400" dirty="0"/>
              <a:t>Identify entities and value types</a:t>
            </a:r>
          </a:p>
          <a:p>
            <a:pPr lvl="1"/>
            <a:r>
              <a:rPr lang="en-GB" sz="1000" dirty="0"/>
              <a:t>An entity is ‘compared by identity’ where its identity remains constant for its lifetime. When mapped to a relational schema and entity is typically a row with a primary key.</a:t>
            </a:r>
          </a:p>
          <a:p>
            <a:pPr lvl="1"/>
            <a:r>
              <a:rPr lang="en-GB" sz="1000" dirty="0"/>
              <a:t>A value type is ‘compared by value’. It’s identity is its state, and so it is usually immutable. Changing the state results in a new instance of the class, not in a modification to the old class, so as to preserve identity.</a:t>
            </a:r>
          </a:p>
          <a:p>
            <a:pPr lvl="1"/>
            <a:r>
              <a:rPr lang="en-GB" sz="1000" dirty="0"/>
              <a:t>We can also identify aggregates, or coarse grained transactional locks, that form a unit of isolation when updating a database. We can then use notifications to inform other aggregates of updates. See the Repository architectural style for </a:t>
            </a:r>
            <a:r>
              <a:rPr lang="en-GB" sz="1000" dirty="0" smtClean="0"/>
              <a:t>more</a:t>
            </a:r>
          </a:p>
          <a:p>
            <a:r>
              <a:rPr lang="en-GB" sz="1400" dirty="0"/>
              <a:t>Identify the bounded contexts within the system</a:t>
            </a:r>
          </a:p>
          <a:p>
            <a:pPr lvl="1"/>
            <a:r>
              <a:rPr lang="en-GB" sz="1000" dirty="0"/>
              <a:t>A system may be too large for one domain model</a:t>
            </a:r>
          </a:p>
          <a:p>
            <a:pPr lvl="1"/>
            <a:r>
              <a:rPr lang="en-GB" sz="1000" dirty="0"/>
              <a:t>As an example combining the Order and Billing system results in a domain model where objects have too many responsibilities, often </a:t>
            </a:r>
            <a:r>
              <a:rPr lang="en-GB" sz="1000" dirty="0" smtClean="0"/>
              <a:t>conflicting. So our Customer object in the Order system may be narrowly aligned to Shopping Cart concerns, in Billing to payment, and in Shipping to location.</a:t>
            </a:r>
            <a:endParaRPr lang="en-GB" sz="1000" dirty="0"/>
          </a:p>
          <a:p>
            <a:pPr lvl="1"/>
            <a:r>
              <a:rPr lang="en-GB" sz="1000" dirty="0"/>
              <a:t>Identify boundaries in which invariants and rules remain narrow and aligned to purpose. Where objects that represent cognates, such as Customer, have multiple invariants for different responsibilities consider breaking the domain into separate ‘bounded contexts’</a:t>
            </a:r>
          </a:p>
          <a:p>
            <a:pPr lvl="1"/>
            <a:r>
              <a:rPr lang="en-GB" sz="1000" dirty="0" smtClean="0"/>
              <a:t>Identity how these models relate to each other via a context map</a:t>
            </a:r>
          </a:p>
          <a:p>
            <a:pPr marL="0" indent="0">
              <a:buNone/>
            </a:pPr>
            <a:endParaRPr lang="en-GB" sz="1400" dirty="0"/>
          </a:p>
        </p:txBody>
      </p:sp>
      <p:sp>
        <p:nvSpPr>
          <p:cNvPr id="4" name="Text Placeholder 3"/>
          <p:cNvSpPr>
            <a:spLocks noGrp="1"/>
          </p:cNvSpPr>
          <p:nvPr>
            <p:ph type="body" sz="half" idx="2"/>
          </p:nvPr>
        </p:nvSpPr>
        <p:spPr/>
        <p:txBody>
          <a:bodyPr/>
          <a:lstStyle/>
          <a:p>
            <a:r>
              <a:rPr lang="en-GB" dirty="0" smtClean="0"/>
              <a:t>There are a number of well-known approaches to domain modelling. Noun finding is the simplest approach (with verbs as methods on those objects) which is limited but can give an initial model to iterate from. Responsibility Driven Design uses CRC as its basis, but adds techniques like stereotypes and roles. Domain Driven Design focuses on creating a ubiquitous language shared by all stakeholders, and on identifying the bounded context for that vocabulary.</a:t>
            </a:r>
            <a:endParaRPr lang="en-GB" dirty="0"/>
          </a:p>
          <a:p>
            <a:endParaRPr lang="en-GB" dirty="0"/>
          </a:p>
        </p:txBody>
      </p:sp>
    </p:spTree>
    <p:extLst>
      <p:ext uri="{BB962C8B-B14F-4D97-AF65-F5344CB8AC3E}">
        <p14:creationId xmlns:p14="http://schemas.microsoft.com/office/powerpoint/2010/main" val="179136965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a:bodyPr>
          <a:lstStyle/>
          <a:p>
            <a:pPr marL="0" indent="0">
              <a:buNone/>
            </a:pPr>
            <a:r>
              <a:rPr lang="en-US" sz="1400" dirty="0" smtClean="0"/>
              <a:t>For objects to interact with each other, they must know the identity of other objects in the call-chain. (In contrast to pipes and filters).</a:t>
            </a:r>
          </a:p>
          <a:p>
            <a:pPr marL="0" indent="0">
              <a:buNone/>
            </a:pPr>
            <a:r>
              <a:rPr lang="en-US" sz="1400" dirty="0" smtClean="0"/>
              <a:t>If the identity of an object changes then all callers that invoke it must be modified.</a:t>
            </a:r>
          </a:p>
          <a:p>
            <a:pPr marL="0" indent="0">
              <a:buNone/>
            </a:pPr>
            <a:r>
              <a:rPr lang="en-US" sz="1400" dirty="0" smtClean="0"/>
              <a:t>The dependencies of any object are the axis of change for that object</a:t>
            </a:r>
          </a:p>
          <a:p>
            <a:pPr marL="0" indent="0">
              <a:buNone/>
            </a:pPr>
            <a:r>
              <a:rPr lang="en-US" sz="1400" dirty="0" smtClean="0"/>
              <a:t>Side-affects may be hard to predict: if A uses B and C also uses B, then C’s use of B may be an unexpected side-effect from the perspective of A.</a:t>
            </a:r>
          </a:p>
        </p:txBody>
      </p:sp>
    </p:spTree>
    <p:extLst>
      <p:ext uri="{BB962C8B-B14F-4D97-AF65-F5344CB8AC3E}">
        <p14:creationId xmlns:p14="http://schemas.microsoft.com/office/powerpoint/2010/main" val="32693461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Architectural Styles</a:t>
            </a:r>
            <a:endParaRPr lang="en-US" dirty="0"/>
          </a:p>
        </p:txBody>
      </p:sp>
      <p:sp>
        <p:nvSpPr>
          <p:cNvPr id="5" name="Text Placeholder 4"/>
          <p:cNvSpPr>
            <a:spLocks noGrp="1"/>
          </p:cNvSpPr>
          <p:nvPr>
            <p:ph type="body" idx="1"/>
          </p:nvPr>
        </p:nvSpPr>
        <p:spPr/>
        <p:txBody>
          <a:bodyPr/>
          <a:lstStyle/>
          <a:p>
            <a:r>
              <a:rPr lang="en-US" dirty="0" smtClean="0"/>
              <a:t>From Mud to Structure</a:t>
            </a:r>
            <a:endParaRPr lang="en-US" dirty="0"/>
          </a:p>
        </p:txBody>
      </p:sp>
    </p:spTree>
    <p:extLst>
      <p:ext uri="{BB962C8B-B14F-4D97-AF65-F5344CB8AC3E}">
        <p14:creationId xmlns:p14="http://schemas.microsoft.com/office/powerpoint/2010/main" val="19002272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Demos</a:t>
            </a:r>
            <a:endParaRPr lang="en-GB" dirty="0"/>
          </a:p>
        </p:txBody>
      </p:sp>
    </p:spTree>
    <p:extLst>
      <p:ext uri="{BB962C8B-B14F-4D97-AF65-F5344CB8AC3E}">
        <p14:creationId xmlns:p14="http://schemas.microsoft.com/office/powerpoint/2010/main" val="50575797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Interacting processes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6047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Event Driven</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a:bodyPr>
          <a:lstStyle/>
          <a:p>
            <a:pPr marL="0" indent="0">
              <a:buNone/>
            </a:pPr>
            <a:r>
              <a:rPr lang="en-GB" sz="1400" dirty="0" smtClean="0"/>
              <a:t>The dependency between two components an </a:t>
            </a:r>
            <a:r>
              <a:rPr lang="en-GB" sz="1400" i="1" dirty="0" smtClean="0"/>
              <a:t>observable</a:t>
            </a:r>
            <a:r>
              <a:rPr lang="en-GB" sz="1400" dirty="0" smtClean="0"/>
              <a:t> and a </a:t>
            </a:r>
            <a:r>
              <a:rPr lang="en-GB" sz="1400" i="1" dirty="0" smtClean="0"/>
              <a:t>subscriber</a:t>
            </a:r>
            <a:r>
              <a:rPr lang="en-GB" sz="1400" dirty="0" smtClean="0"/>
              <a:t> is not known at design time, only at run time, and the two components must be connected by the running software.</a:t>
            </a:r>
          </a:p>
          <a:p>
            <a:pPr marL="0" indent="0">
              <a:buNone/>
            </a:pPr>
            <a:r>
              <a:rPr lang="en-GB" sz="1400" dirty="0" smtClean="0"/>
              <a:t>The number of potential subscribers to the observable is more or less than one and that number needs to be determined dynamically.</a:t>
            </a:r>
          </a:p>
          <a:p>
            <a:pPr marL="0" indent="0">
              <a:buNone/>
            </a:pPr>
            <a:r>
              <a:rPr lang="en-GB" sz="1400" dirty="0" smtClean="0"/>
              <a:t>The observable needs to notify the subscriber about periodic events, and for the subscriber to poll the observable is an inefficient use of threads.</a:t>
            </a:r>
          </a:p>
          <a:p>
            <a:pPr marL="0" indent="0">
              <a:buNone/>
            </a:pPr>
            <a:endParaRPr lang="en-GB" sz="1400" dirty="0"/>
          </a:p>
        </p:txBody>
      </p:sp>
      <p:sp>
        <p:nvSpPr>
          <p:cNvPr id="10" name="Text Placeholder 9"/>
          <p:cNvSpPr>
            <a:spLocks noGrp="1"/>
          </p:cNvSpPr>
          <p:nvPr>
            <p:ph type="body" sz="quarter" idx="3"/>
          </p:nvPr>
        </p:nvSpPr>
        <p:spPr/>
        <p:txBody>
          <a:bodyPr/>
          <a:lstStyle/>
          <a:p>
            <a:endParaRPr lang="en-GB" dirty="0"/>
          </a:p>
        </p:txBody>
      </p:sp>
      <p:pic>
        <p:nvPicPr>
          <p:cNvPr id="2" name="Content Placeholder 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17804" y="2940675"/>
            <a:ext cx="3696216" cy="2419688"/>
          </a:xfrm>
        </p:spPr>
      </p:pic>
      <p:sp>
        <p:nvSpPr>
          <p:cNvPr id="12" name="TextBox 11"/>
          <p:cNvSpPr txBox="1"/>
          <p:nvPr/>
        </p:nvSpPr>
        <p:spPr>
          <a:xfrm>
            <a:off x="5004048" y="5517232"/>
            <a:ext cx="3456384" cy="276999"/>
          </a:xfrm>
          <a:prstGeom prst="rect">
            <a:avLst/>
          </a:prstGeom>
          <a:noFill/>
        </p:spPr>
        <p:txBody>
          <a:bodyPr wrap="square" rtlCol="0">
            <a:spAutoFit/>
          </a:bodyPr>
          <a:lstStyle/>
          <a:p>
            <a:pPr algn="r"/>
            <a:r>
              <a:rPr lang="en-GB" sz="1200" dirty="0" smtClean="0"/>
              <a:t>Architectural Styles, </a:t>
            </a:r>
            <a:r>
              <a:rPr lang="en-GB" sz="1200" dirty="0" err="1" smtClean="0"/>
              <a:t>Garlan</a:t>
            </a:r>
            <a:r>
              <a:rPr lang="en-GB" sz="1200" dirty="0" smtClean="0"/>
              <a:t> and Shaw</a:t>
            </a:r>
            <a:endParaRPr lang="en-GB" sz="1200" dirty="0"/>
          </a:p>
        </p:txBody>
      </p:sp>
    </p:spTree>
    <p:extLst>
      <p:ext uri="{BB962C8B-B14F-4D97-AF65-F5344CB8AC3E}">
        <p14:creationId xmlns:p14="http://schemas.microsoft.com/office/powerpoint/2010/main" val="20972154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3050"/>
            <a:ext cx="3008313" cy="1162050"/>
          </a:xfrm>
        </p:spPr>
        <p:txBody>
          <a:bodyPr/>
          <a:lstStyle/>
          <a:p>
            <a:r>
              <a:rPr lang="en-US" dirty="0" smtClean="0"/>
              <a:t>Event Driven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539605"/>
            <a:ext cx="5111750" cy="3320002"/>
          </a:xfrm>
        </p:spPr>
      </p:pic>
      <p:sp>
        <p:nvSpPr>
          <p:cNvPr id="4" name="Text Placeholder 3"/>
          <p:cNvSpPr>
            <a:spLocks noGrp="1"/>
          </p:cNvSpPr>
          <p:nvPr>
            <p:ph type="body" sz="half" idx="2"/>
          </p:nvPr>
        </p:nvSpPr>
        <p:spPr/>
        <p:txBody>
          <a:bodyPr>
            <a:normAutofit/>
          </a:bodyPr>
          <a:lstStyle/>
          <a:p>
            <a:r>
              <a:rPr lang="en-US" dirty="0" smtClean="0"/>
              <a:t>The components within this style are </a:t>
            </a:r>
            <a:r>
              <a:rPr lang="en-US" i="1" dirty="0" smtClean="0"/>
              <a:t>modules</a:t>
            </a:r>
            <a:r>
              <a:rPr lang="en-US" dirty="0" smtClean="0"/>
              <a:t> who can either (or both) provide </a:t>
            </a:r>
            <a:r>
              <a:rPr lang="en-US" i="1" dirty="0" smtClean="0"/>
              <a:t>events</a:t>
            </a:r>
            <a:r>
              <a:rPr lang="en-US" dirty="0" smtClean="0"/>
              <a:t> that </a:t>
            </a:r>
            <a:r>
              <a:rPr lang="en-US" i="1" dirty="0" smtClean="0"/>
              <a:t>observers can subscribe to</a:t>
            </a:r>
            <a:r>
              <a:rPr lang="en-US" dirty="0" smtClean="0"/>
              <a:t> by registering with them or </a:t>
            </a:r>
            <a:r>
              <a:rPr lang="en-US" i="1" dirty="0" smtClean="0"/>
              <a:t>register for notifications</a:t>
            </a:r>
            <a:r>
              <a:rPr lang="en-US" dirty="0" smtClean="0"/>
              <a:t> on an event from another component.</a:t>
            </a:r>
          </a:p>
          <a:p>
            <a:r>
              <a:rPr lang="en-US" dirty="0" smtClean="0"/>
              <a:t>The </a:t>
            </a:r>
            <a:r>
              <a:rPr lang="en-US" i="1" dirty="0" smtClean="0"/>
              <a:t>connectors</a:t>
            </a:r>
            <a:r>
              <a:rPr lang="en-US" dirty="0" smtClean="0"/>
              <a:t> are bridge that allows the </a:t>
            </a:r>
            <a:r>
              <a:rPr lang="en-US" i="1" dirty="0" smtClean="0"/>
              <a:t>invocations of the subscribers function call</a:t>
            </a:r>
            <a:r>
              <a:rPr lang="en-US" dirty="0" smtClean="0"/>
              <a:t> by the originating modules when the conditions for the event transpire.</a:t>
            </a:r>
          </a:p>
          <a:p>
            <a:r>
              <a:rPr lang="en-US" dirty="0" smtClean="0"/>
              <a:t>In essence this is a callback approach as outlined by the Observer design pattern as an architectural approach.</a:t>
            </a:r>
          </a:p>
          <a:p>
            <a:r>
              <a:rPr lang="en-US" dirty="0" smtClean="0"/>
              <a:t>An </a:t>
            </a:r>
            <a:r>
              <a:rPr lang="en-US" i="1" dirty="0" smtClean="0"/>
              <a:t>event</a:t>
            </a:r>
            <a:r>
              <a:rPr lang="en-US" dirty="0" smtClean="0"/>
              <a:t> is a component. It is a type of </a:t>
            </a:r>
            <a:r>
              <a:rPr lang="en-US" i="1" dirty="0" smtClean="0"/>
              <a:t>message</a:t>
            </a:r>
            <a:r>
              <a:rPr lang="en-US" dirty="0" smtClean="0"/>
              <a:t>. Often it has a </a:t>
            </a:r>
            <a:r>
              <a:rPr lang="en-US" i="1" dirty="0" smtClean="0"/>
              <a:t>header</a:t>
            </a:r>
            <a:r>
              <a:rPr lang="en-US" dirty="0" smtClean="0"/>
              <a:t> with metadata and a </a:t>
            </a:r>
            <a:r>
              <a:rPr lang="en-US" i="1" dirty="0" smtClean="0"/>
              <a:t>body</a:t>
            </a:r>
            <a:r>
              <a:rPr lang="en-US" dirty="0" smtClean="0"/>
              <a:t> which describes what happened.</a:t>
            </a:r>
          </a:p>
          <a:p>
            <a:endParaRPr lang="en-US" dirty="0" smtClean="0"/>
          </a:p>
          <a:p>
            <a:endParaRPr lang="en-US" dirty="0"/>
          </a:p>
        </p:txBody>
      </p:sp>
      <p:sp>
        <p:nvSpPr>
          <p:cNvPr id="6" name="TextBox 5"/>
          <p:cNvSpPr txBox="1"/>
          <p:nvPr/>
        </p:nvSpPr>
        <p:spPr>
          <a:xfrm>
            <a:off x="4067944" y="4941168"/>
            <a:ext cx="3600400" cy="461665"/>
          </a:xfrm>
          <a:prstGeom prst="rect">
            <a:avLst/>
          </a:prstGeom>
          <a:noFill/>
        </p:spPr>
        <p:txBody>
          <a:bodyPr wrap="square" rtlCol="0">
            <a:spAutoFit/>
          </a:bodyPr>
          <a:lstStyle/>
          <a:p>
            <a:pPr algn="r"/>
            <a:r>
              <a:rPr lang="en-GB" sz="1200" dirty="0" smtClean="0"/>
              <a:t>An Introduction to Implicit Invocation Architectures, Benjamin Edwards</a:t>
            </a:r>
            <a:endParaRPr lang="en-GB" sz="1200" dirty="0"/>
          </a:p>
        </p:txBody>
      </p:sp>
    </p:spTree>
    <p:extLst>
      <p:ext uri="{BB962C8B-B14F-4D97-AF65-F5344CB8AC3E}">
        <p14:creationId xmlns:p14="http://schemas.microsoft.com/office/powerpoint/2010/main" val="37281681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Publishers of events do not know which subscribers will be notified of those events</a:t>
            </a:r>
          </a:p>
          <a:p>
            <a:pPr marL="0" indent="0">
              <a:buNone/>
            </a:pPr>
            <a:r>
              <a:rPr lang="en-US" sz="2000" dirty="0" smtClean="0"/>
              <a:t>Components cannot make assumptions about ordering of events or which subscribers if any will respond to those events</a:t>
            </a:r>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a:xfrm>
            <a:off x="4645025" y="2174874"/>
            <a:ext cx="4041775" cy="4062437"/>
          </a:xfrm>
        </p:spPr>
        <p:txBody>
          <a:bodyPr>
            <a:noAutofit/>
          </a:bodyPr>
          <a:lstStyle/>
          <a:p>
            <a:pPr marL="0" indent="0">
              <a:buNone/>
            </a:pPr>
            <a:r>
              <a:rPr lang="en-GB" sz="1800" dirty="0" smtClean="0"/>
              <a:t>It provides strong support for the Open-Closed Principle – open to extension, closed to modification – as new consumers of an event can be added without modifying the observable</a:t>
            </a:r>
          </a:p>
          <a:p>
            <a:pPr marL="0" indent="0">
              <a:buNone/>
            </a:pPr>
            <a:r>
              <a:rPr lang="en-GB" sz="1800" dirty="0" smtClean="0"/>
              <a:t>It simplifies modification, new components can replace old ones, again without the observable being aware of the change in their subscription.</a:t>
            </a:r>
          </a:p>
          <a:p>
            <a:pPr marL="0" indent="0">
              <a:buNone/>
            </a:pPr>
            <a:r>
              <a:rPr lang="en-GB" sz="1800" dirty="0" smtClean="0"/>
              <a:t>If components are executable then they can be distributed which allows for parallelizing their execution</a:t>
            </a:r>
          </a:p>
          <a:p>
            <a:pPr marL="0" indent="0">
              <a:buNone/>
            </a:pPr>
            <a:r>
              <a:rPr lang="en-GB" sz="2000" dirty="0" smtClean="0"/>
              <a:t>  </a:t>
            </a:r>
          </a:p>
          <a:p>
            <a:pPr marL="0" indent="0">
              <a:buNone/>
            </a:pPr>
            <a:endParaRPr lang="en-GB" sz="2000" dirty="0" smtClean="0"/>
          </a:p>
          <a:p>
            <a:pPr marL="0" indent="0">
              <a:buNone/>
            </a:pPr>
            <a:endParaRPr lang="en-GB" sz="2000" dirty="0"/>
          </a:p>
          <a:p>
            <a:endParaRPr lang="en-US" sz="2000"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34289765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a:xfrm>
            <a:off x="3575050" y="273050"/>
            <a:ext cx="5111750" cy="6396310"/>
          </a:xfrm>
        </p:spPr>
        <p:txBody>
          <a:bodyPr>
            <a:normAutofit/>
          </a:bodyPr>
          <a:lstStyle/>
          <a:p>
            <a:r>
              <a:rPr lang="en-GB" sz="1400" dirty="0" smtClean="0"/>
              <a:t>Decide how to transmit data when an event occurs</a:t>
            </a:r>
          </a:p>
          <a:p>
            <a:pPr lvl="1"/>
            <a:r>
              <a:rPr lang="en-GB" sz="1000" dirty="0" smtClean="0"/>
              <a:t>One model is to transmit the data with the event. One advantage of this approach is that the data is a snapshot of the data at the time of the event itself. However, it may involve considerable cost in obtaining and sending the data if we do not know if anyone will actually act on the event. </a:t>
            </a:r>
          </a:p>
          <a:p>
            <a:pPr lvl="1"/>
            <a:r>
              <a:rPr lang="en-GB" sz="1000" dirty="0" smtClean="0"/>
              <a:t>Another approach is to call back to the observable and ask it for the data when the event is processed. Whilst common there are some disadvantages, such as a naïve implementation fetching the data for every caller leading to load issues and in addition, in a distributed system, the subscriber relies on the observable being available to respond</a:t>
            </a:r>
          </a:p>
          <a:p>
            <a:pPr lvl="1"/>
            <a:r>
              <a:rPr lang="en-GB" sz="1000" dirty="0" smtClean="0"/>
              <a:t>Finally we can consider using a shared repository so that both subscriber and observable can query for the data. This can create coupling which is hard to see as there is no longer a direct call between the observable and the subscriber. In a distributed system we may try to get around this by building a query store for the subscriber to access, independent of the command store used by the observable.</a:t>
            </a:r>
          </a:p>
          <a:p>
            <a:r>
              <a:rPr lang="en-GB" sz="1400" dirty="0" smtClean="0"/>
              <a:t>Decide if it is necessary to support explicit invocation as well as implicit invocation</a:t>
            </a:r>
          </a:p>
          <a:p>
            <a:pPr lvl="1"/>
            <a:r>
              <a:rPr lang="en-GB" sz="1000" dirty="0" smtClean="0"/>
              <a:t>Because of the invariants around observables not knowing who subscribers are, of the ordering it may be necessary to supplement an event based model with explicit invocation. </a:t>
            </a:r>
          </a:p>
          <a:p>
            <a:r>
              <a:rPr lang="en-GB" sz="1400" dirty="0" smtClean="0"/>
              <a:t>Decide if this is a simple event architecture or a stream event architecture</a:t>
            </a:r>
          </a:p>
          <a:p>
            <a:pPr lvl="1"/>
            <a:r>
              <a:rPr lang="en-GB" sz="1000" dirty="0" smtClean="0"/>
              <a:t>In a simple event architecture all events are considered notable and sent to the consumer. </a:t>
            </a:r>
          </a:p>
          <a:p>
            <a:pPr lvl="1"/>
            <a:r>
              <a:rPr lang="en-GB" sz="1000" dirty="0" smtClean="0"/>
              <a:t>In a stream event architecture periodic events occur that may or may not be notable.</a:t>
            </a:r>
          </a:p>
          <a:p>
            <a:pPr lvl="1"/>
            <a:r>
              <a:rPr lang="en-GB" sz="1000" dirty="0" smtClean="0"/>
              <a:t>In a stream event architecture we may wish to filter events for their notability. This is done by the connector between the observable and subscriber and not by the endpoints. Often this uses a pipeline</a:t>
            </a:r>
          </a:p>
        </p:txBody>
      </p:sp>
      <p:sp>
        <p:nvSpPr>
          <p:cNvPr id="4" name="Text Placeholder 3"/>
          <p:cNvSpPr>
            <a:spLocks noGrp="1"/>
          </p:cNvSpPr>
          <p:nvPr>
            <p:ph type="body" sz="half" idx="2"/>
          </p:nvPr>
        </p:nvSpPr>
        <p:spPr/>
        <p:txBody>
          <a:bodyPr/>
          <a:lstStyle/>
          <a:p>
            <a:endParaRPr lang="en-GB" dirty="0"/>
          </a:p>
        </p:txBody>
      </p:sp>
    </p:spTree>
    <p:extLst>
      <p:ext uri="{BB962C8B-B14F-4D97-AF65-F5344CB8AC3E}">
        <p14:creationId xmlns:p14="http://schemas.microsoft.com/office/powerpoint/2010/main" val="30322579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r>
              <a:rPr lang="en-US" dirty="0" smtClean="0"/>
              <a:t>Model-View-Controller</a:t>
            </a:r>
          </a:p>
          <a:p>
            <a:r>
              <a:rPr lang="en-US" dirty="0" smtClean="0"/>
              <a:t>IDE  Debugging tools</a:t>
            </a:r>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a:bodyPr>
          <a:lstStyle/>
          <a:p>
            <a:pPr marL="0" indent="0">
              <a:buNone/>
            </a:pPr>
            <a:r>
              <a:rPr lang="en-US" sz="1400" dirty="0" smtClean="0"/>
              <a:t>Loss of control, what subscribers will be invoked, in what order, and are they done is unknown?</a:t>
            </a:r>
          </a:p>
          <a:p>
            <a:pPr marL="0" indent="0">
              <a:buNone/>
            </a:pPr>
            <a:r>
              <a:rPr lang="en-US" sz="1400" dirty="0" smtClean="0"/>
              <a:t>May be harder for developer to reason about cause and effect in the system because the event based style makes it hard to trace the path of execution.</a:t>
            </a:r>
          </a:p>
          <a:p>
            <a:pPr marL="0" indent="0">
              <a:buNone/>
            </a:pPr>
            <a:r>
              <a:rPr lang="en-US" sz="1400" dirty="0" smtClean="0"/>
              <a:t>Correctness is hard to prove: too much dependency on context and order of invocation. May lead to reduced testability. </a:t>
            </a:r>
          </a:p>
          <a:p>
            <a:pPr marL="0" indent="0">
              <a:buNone/>
            </a:pPr>
            <a:endParaRPr lang="en-US" sz="1400" dirty="0" smtClean="0"/>
          </a:p>
        </p:txBody>
      </p:sp>
    </p:spTree>
    <p:extLst>
      <p:ext uri="{BB962C8B-B14F-4D97-AF65-F5344CB8AC3E}">
        <p14:creationId xmlns:p14="http://schemas.microsoft.com/office/powerpoint/2010/main" val="23119910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Event Processing</a:t>
            </a:r>
            <a:endParaRPr lang="en-GB" dirty="0"/>
          </a:p>
        </p:txBody>
      </p:sp>
      <p:pic>
        <p:nvPicPr>
          <p:cNvPr id="4" name="Content Placeholder 3" descr="Simple.png"/>
          <p:cNvPicPr>
            <a:picLocks noGrp="1" noChangeAspect="1"/>
          </p:cNvPicPr>
          <p:nvPr>
            <p:ph idx="1"/>
          </p:nvPr>
        </p:nvPicPr>
        <p:blipFill>
          <a:blip r:embed="rId3"/>
          <a:stretch>
            <a:fillRect/>
          </a:stretch>
        </p:blipFill>
        <p:spPr>
          <a:xfrm>
            <a:off x="1785937" y="3044031"/>
            <a:ext cx="5572125" cy="1638300"/>
          </a:xfrm>
        </p:spPr>
      </p:pic>
    </p:spTree>
    <p:extLst>
      <p:ext uri="{BB962C8B-B14F-4D97-AF65-F5344CB8AC3E}">
        <p14:creationId xmlns:p14="http://schemas.microsoft.com/office/powerpoint/2010/main" val="393946125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Event Processing</a:t>
            </a:r>
            <a:endParaRPr lang="en-GB" dirty="0"/>
          </a:p>
        </p:txBody>
      </p:sp>
      <p:pic>
        <p:nvPicPr>
          <p:cNvPr id="6" name="Content Placeholder 5" descr="Stream.png"/>
          <p:cNvPicPr>
            <a:picLocks noGrp="1" noChangeAspect="1"/>
          </p:cNvPicPr>
          <p:nvPr>
            <p:ph idx="1"/>
          </p:nvPr>
        </p:nvPicPr>
        <p:blipFill>
          <a:blip r:embed="rId3"/>
          <a:stretch>
            <a:fillRect/>
          </a:stretch>
        </p:blipFill>
        <p:spPr>
          <a:xfrm>
            <a:off x="457200" y="2068579"/>
            <a:ext cx="8229600" cy="3589204"/>
          </a:xfrm>
        </p:spPr>
      </p:pic>
    </p:spTree>
    <p:extLst>
      <p:ext uri="{BB962C8B-B14F-4D97-AF65-F5344CB8AC3E}">
        <p14:creationId xmlns:p14="http://schemas.microsoft.com/office/powerpoint/2010/main" val="101924282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Event Processing</a:t>
            </a:r>
            <a:endParaRPr lang="en-GB" dirty="0"/>
          </a:p>
        </p:txBody>
      </p:sp>
      <p:pic>
        <p:nvPicPr>
          <p:cNvPr id="4" name="Content Placeholder 3" descr="Complex.png"/>
          <p:cNvPicPr>
            <a:picLocks noGrp="1" noChangeAspect="1"/>
          </p:cNvPicPr>
          <p:nvPr>
            <p:ph idx="1"/>
          </p:nvPr>
        </p:nvPicPr>
        <p:blipFill>
          <a:blip r:embed="rId3"/>
          <a:stretch>
            <a:fillRect/>
          </a:stretch>
        </p:blipFill>
        <p:spPr>
          <a:xfrm>
            <a:off x="457200" y="2171541"/>
            <a:ext cx="8229600" cy="3383280"/>
          </a:xfrm>
        </p:spPr>
      </p:pic>
    </p:spTree>
    <p:extLst>
      <p:ext uri="{BB962C8B-B14F-4D97-AF65-F5344CB8AC3E}">
        <p14:creationId xmlns:p14="http://schemas.microsoft.com/office/powerpoint/2010/main" val="23915099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Garlan</a:t>
            </a:r>
            <a:r>
              <a:rPr lang="en-US" dirty="0" smtClean="0"/>
              <a:t> and Shaw</a:t>
            </a:r>
            <a:endParaRPr lang="en-US" dirty="0"/>
          </a:p>
        </p:txBody>
      </p:sp>
      <p:pic>
        <p:nvPicPr>
          <p:cNvPr id="7" name="Content Placeholder 6" descr="512E1505HHL.jpg"/>
          <p:cNvPicPr>
            <a:picLocks noGrp="1" noChangeAspect="1"/>
          </p:cNvPicPr>
          <p:nvPr>
            <p:ph idx="1"/>
          </p:nvPr>
        </p:nvPicPr>
        <p:blipFill>
          <a:blip r:embed="rId2">
            <a:extLst>
              <a:ext uri="{28A0092B-C50C-407E-A947-70E740481C1C}">
                <a14:useLocalDpi xmlns:a14="http://schemas.microsoft.com/office/drawing/2010/main" val="0"/>
              </a:ext>
            </a:extLst>
          </a:blip>
          <a:srcRect l="6333" r="6333"/>
          <a:stretch>
            <a:fillRect/>
          </a:stretch>
        </p:blipFill>
        <p:spPr/>
      </p:pic>
      <p:sp>
        <p:nvSpPr>
          <p:cNvPr id="6" name="Text Placeholder 5"/>
          <p:cNvSpPr>
            <a:spLocks noGrp="1"/>
          </p:cNvSpPr>
          <p:nvPr>
            <p:ph type="body" sz="half" idx="2"/>
          </p:nvPr>
        </p:nvSpPr>
        <p:spPr/>
        <p:txBody>
          <a:bodyPr/>
          <a:lstStyle/>
          <a:p>
            <a:r>
              <a:rPr lang="en-US" dirty="0" smtClean="0"/>
              <a:t>Working at Carnegie-Mellon in the ‘90s Shaw and </a:t>
            </a:r>
            <a:r>
              <a:rPr lang="en-US" dirty="0" err="1" smtClean="0"/>
              <a:t>Garlan</a:t>
            </a:r>
            <a:r>
              <a:rPr lang="en-US" dirty="0" smtClean="0"/>
              <a:t> begin identifying </a:t>
            </a:r>
            <a:r>
              <a:rPr lang="en-US" i="1" dirty="0" smtClean="0"/>
              <a:t>architectural styles</a:t>
            </a:r>
            <a:r>
              <a:rPr lang="en-US" dirty="0" smtClean="0"/>
              <a:t>.</a:t>
            </a:r>
          </a:p>
          <a:p>
            <a:endParaRPr lang="en-US" dirty="0"/>
          </a:p>
          <a:p>
            <a:r>
              <a:rPr lang="en-US" dirty="0" smtClean="0"/>
              <a:t>Shaw and </a:t>
            </a:r>
            <a:r>
              <a:rPr lang="en-US" dirty="0" err="1" smtClean="0"/>
              <a:t>Garlan</a:t>
            </a:r>
            <a:r>
              <a:rPr lang="en-US" dirty="0" smtClean="0"/>
              <a:t> propose that the journey from craft to engineering is the creation of a body of knowledge that allows repeatable large scale production. Science provides the insights here that drive engineering.</a:t>
            </a:r>
          </a:p>
          <a:p>
            <a:endParaRPr lang="en-US" dirty="0"/>
          </a:p>
          <a:p>
            <a:r>
              <a:rPr lang="en-US" dirty="0" smtClean="0"/>
              <a:t>Similar goal to the Design Patterns community – but at a different scale, capture </a:t>
            </a:r>
            <a:r>
              <a:rPr lang="en-US" dirty="0"/>
              <a:t> </a:t>
            </a:r>
            <a:r>
              <a:rPr lang="en-US" dirty="0" smtClean="0"/>
              <a:t>knowledge on patterns of component interaction.</a:t>
            </a:r>
            <a:endParaRPr lang="en-US" dirty="0"/>
          </a:p>
        </p:txBody>
      </p:sp>
    </p:spTree>
    <p:extLst>
      <p:ext uri="{BB962C8B-B14F-4D97-AF65-F5344CB8AC3E}">
        <p14:creationId xmlns:p14="http://schemas.microsoft.com/office/powerpoint/2010/main" val="1258689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Staged Event Driven </a:t>
            </a:r>
            <a:r>
              <a:rPr lang="en-US" dirty="0" smtClean="0"/>
              <a:t>Architecture (SEDA)</a:t>
            </a:r>
            <a:endParaRPr lang="en-GB" dirty="0"/>
          </a:p>
        </p:txBody>
      </p:sp>
      <p:pic>
        <p:nvPicPr>
          <p:cNvPr id="4" name="Content Placeholder 3" descr="parallelPipelines.png"/>
          <p:cNvPicPr>
            <a:picLocks noGrp="1" noChangeAspect="1"/>
          </p:cNvPicPr>
          <p:nvPr>
            <p:ph idx="1"/>
          </p:nvPr>
        </p:nvPicPr>
        <p:blipFill>
          <a:blip r:embed="rId3"/>
          <a:stretch>
            <a:fillRect/>
          </a:stretch>
        </p:blipFill>
        <p:spPr>
          <a:xfrm>
            <a:off x="1378163" y="1600200"/>
            <a:ext cx="6476683" cy="45890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32788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Demos</a:t>
            </a:r>
            <a:endParaRPr lang="en-GB" dirty="0"/>
          </a:p>
        </p:txBody>
      </p:sp>
    </p:spTree>
    <p:extLst>
      <p:ext uri="{BB962C8B-B14F-4D97-AF65-F5344CB8AC3E}">
        <p14:creationId xmlns:p14="http://schemas.microsoft.com/office/powerpoint/2010/main" val="27837507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Layered Systems</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fontScale="92500"/>
          </a:bodyPr>
          <a:lstStyle/>
          <a:p>
            <a:pPr marL="0" indent="0">
              <a:buNone/>
            </a:pPr>
            <a:r>
              <a:rPr lang="en-GB" sz="1400" dirty="0" smtClean="0"/>
              <a:t>The major problem in software development is the management of complexity. Separation of concerns - the decomposition of the program into small components enables breaking a large complex system into simpler smaller ones.</a:t>
            </a:r>
          </a:p>
          <a:p>
            <a:pPr marL="0" indent="0">
              <a:buNone/>
            </a:pPr>
            <a:r>
              <a:rPr lang="en-GB" sz="1400" dirty="0" smtClean="0"/>
              <a:t>Complex components may in turn require further decomposition.</a:t>
            </a:r>
          </a:p>
          <a:p>
            <a:pPr marL="0" indent="0">
              <a:buNone/>
            </a:pPr>
            <a:r>
              <a:rPr lang="en-GB" sz="1400" dirty="0" smtClean="0"/>
              <a:t>Interfaces should be stable – they may even be an external contract for the system.</a:t>
            </a:r>
          </a:p>
          <a:p>
            <a:pPr marL="0" indent="0">
              <a:buNone/>
            </a:pPr>
            <a:r>
              <a:rPr lang="en-GB" sz="1400" dirty="0" smtClean="0"/>
              <a:t>Changes to implementation details should not ripple through the system. Components should be replaceable with alternative implementations without affecting the rest of the system.</a:t>
            </a:r>
          </a:p>
          <a:p>
            <a:pPr marL="0" indent="0">
              <a:buNone/>
            </a:pPr>
            <a:r>
              <a:rPr lang="en-GB" sz="1400" dirty="0" smtClean="0"/>
              <a:t>Similar responsibilities should have high cohesion – be grouped together – to aid reasoning about the software.</a:t>
            </a:r>
          </a:p>
          <a:p>
            <a:pPr marL="0" indent="0">
              <a:buNone/>
            </a:pPr>
            <a:r>
              <a:rPr lang="en-GB" sz="1400" dirty="0" smtClean="0"/>
              <a:t>The dominant characteristic is a mix of higher and lower order operations, where high level operations depend on lower-level ones</a:t>
            </a:r>
          </a:p>
          <a:p>
            <a:pPr marL="0" indent="0">
              <a:buNone/>
            </a:pPr>
            <a:endParaRPr lang="en-GB" sz="1400" dirty="0" smtClean="0"/>
          </a:p>
          <a:p>
            <a:pPr marL="0" indent="0">
              <a:buNone/>
            </a:pPr>
            <a:endParaRPr lang="en-GB" sz="1400" dirty="0" smtClean="0"/>
          </a:p>
          <a:p>
            <a:pPr marL="0" indent="0">
              <a:buNone/>
            </a:pPr>
            <a:endParaRPr lang="en-GB" sz="1400" dirty="0"/>
          </a:p>
        </p:txBody>
      </p:sp>
      <p:sp>
        <p:nvSpPr>
          <p:cNvPr id="10" name="Text Placeholder 9"/>
          <p:cNvSpPr>
            <a:spLocks noGrp="1"/>
          </p:cNvSpPr>
          <p:nvPr>
            <p:ph type="body" sz="quarter" idx="3"/>
          </p:nvPr>
        </p:nvSpPr>
        <p:spPr/>
        <p:txBody>
          <a:bodyPr/>
          <a:lstStyle/>
          <a:p>
            <a:endParaRPr lang="en-GB" dirty="0"/>
          </a:p>
        </p:txBody>
      </p:sp>
      <p:pic>
        <p:nvPicPr>
          <p:cNvPr id="2" name="Content Placeholder 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5025" y="2905175"/>
            <a:ext cx="4041775" cy="2490687"/>
          </a:xfrm>
        </p:spPr>
      </p:pic>
      <p:sp>
        <p:nvSpPr>
          <p:cNvPr id="3" name="TextBox 2"/>
          <p:cNvSpPr txBox="1"/>
          <p:nvPr/>
        </p:nvSpPr>
        <p:spPr>
          <a:xfrm>
            <a:off x="5004048" y="5517232"/>
            <a:ext cx="3456384" cy="276999"/>
          </a:xfrm>
          <a:prstGeom prst="rect">
            <a:avLst/>
          </a:prstGeom>
          <a:noFill/>
        </p:spPr>
        <p:txBody>
          <a:bodyPr wrap="square" rtlCol="0">
            <a:spAutoFit/>
          </a:bodyPr>
          <a:lstStyle/>
          <a:p>
            <a:pPr algn="r"/>
            <a:r>
              <a:rPr lang="en-GB" sz="1200" dirty="0" smtClean="0"/>
              <a:t>Architectural Styles, </a:t>
            </a:r>
            <a:r>
              <a:rPr lang="en-GB" sz="1200" dirty="0" err="1" smtClean="0"/>
              <a:t>Garlan</a:t>
            </a:r>
            <a:r>
              <a:rPr lang="en-GB" sz="1200" dirty="0" smtClean="0"/>
              <a:t> and Shaw</a:t>
            </a:r>
            <a:endParaRPr lang="en-GB" sz="1200" dirty="0"/>
          </a:p>
        </p:txBody>
      </p:sp>
    </p:spTree>
    <p:extLst>
      <p:ext uri="{BB962C8B-B14F-4D97-AF65-F5344CB8AC3E}">
        <p14:creationId xmlns:p14="http://schemas.microsoft.com/office/powerpoint/2010/main" val="19600129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3050"/>
            <a:ext cx="3008313" cy="1162050"/>
          </a:xfrm>
        </p:spPr>
        <p:txBody>
          <a:bodyPr/>
          <a:lstStyle/>
          <a:p>
            <a:r>
              <a:rPr lang="en-US" dirty="0" smtClean="0"/>
              <a:t>Layered Architecture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2205235"/>
            <a:ext cx="5111750" cy="1988743"/>
          </a:xfrm>
        </p:spPr>
      </p:pic>
      <p:sp>
        <p:nvSpPr>
          <p:cNvPr id="4" name="Text Placeholder 3"/>
          <p:cNvSpPr>
            <a:spLocks noGrp="1"/>
          </p:cNvSpPr>
          <p:nvPr>
            <p:ph type="body" sz="half" idx="2"/>
          </p:nvPr>
        </p:nvSpPr>
        <p:spPr/>
        <p:txBody>
          <a:bodyPr>
            <a:normAutofit/>
          </a:bodyPr>
          <a:lstStyle/>
          <a:p>
            <a:r>
              <a:rPr lang="en-US" dirty="0" smtClean="0"/>
              <a:t>Components are the layers – a </a:t>
            </a:r>
            <a:r>
              <a:rPr lang="en-US" i="1" dirty="0" smtClean="0"/>
              <a:t>group of subtasks</a:t>
            </a:r>
            <a:r>
              <a:rPr lang="en-US" dirty="0" smtClean="0"/>
              <a:t> which implement an abstraction at some layer in the hierarchy.</a:t>
            </a:r>
          </a:p>
          <a:p>
            <a:r>
              <a:rPr lang="en-US" dirty="0" smtClean="0"/>
              <a:t>Each layer </a:t>
            </a:r>
            <a:r>
              <a:rPr lang="en-US" i="1" dirty="0" smtClean="0"/>
              <a:t>provides services</a:t>
            </a:r>
            <a:r>
              <a:rPr lang="en-US" dirty="0" smtClean="0"/>
              <a:t> to the layer above it and </a:t>
            </a:r>
            <a:r>
              <a:rPr lang="en-US" i="1" dirty="0" smtClean="0"/>
              <a:t>acts as a client</a:t>
            </a:r>
            <a:r>
              <a:rPr lang="en-US" dirty="0" smtClean="0"/>
              <a:t> to the layer below.</a:t>
            </a:r>
          </a:p>
          <a:p>
            <a:r>
              <a:rPr lang="en-US" dirty="0" smtClean="0"/>
              <a:t>The connectors are the </a:t>
            </a:r>
            <a:r>
              <a:rPr lang="en-US" i="1" dirty="0" smtClean="0"/>
              <a:t>protocols</a:t>
            </a:r>
            <a:r>
              <a:rPr lang="en-US" dirty="0" smtClean="0"/>
              <a:t> that define how the layers can interact.</a:t>
            </a:r>
          </a:p>
          <a:p>
            <a:r>
              <a:rPr lang="en-GB" dirty="0"/>
              <a:t>Lower layers can pass data and service requests to higher layers via </a:t>
            </a:r>
            <a:r>
              <a:rPr lang="en-GB" dirty="0" smtClean="0"/>
              <a:t>notifications (i.e. an observable)</a:t>
            </a:r>
            <a:endParaRPr lang="en-US" dirty="0" smtClean="0"/>
          </a:p>
          <a:p>
            <a:endParaRPr lang="en-US" dirty="0"/>
          </a:p>
        </p:txBody>
      </p:sp>
      <p:sp>
        <p:nvSpPr>
          <p:cNvPr id="6" name="TextBox 5"/>
          <p:cNvSpPr txBox="1"/>
          <p:nvPr/>
        </p:nvSpPr>
        <p:spPr>
          <a:xfrm>
            <a:off x="5796136" y="4293096"/>
            <a:ext cx="2808312" cy="276999"/>
          </a:xfrm>
          <a:prstGeom prst="rect">
            <a:avLst/>
          </a:prstGeom>
          <a:noFill/>
        </p:spPr>
        <p:txBody>
          <a:bodyPr wrap="square" rtlCol="0">
            <a:spAutoFit/>
          </a:bodyPr>
          <a:lstStyle/>
          <a:p>
            <a:pPr algn="r"/>
            <a:r>
              <a:rPr lang="en-GB" sz="1200" dirty="0" smtClean="0"/>
              <a:t>POSA, 4</a:t>
            </a:r>
            <a:r>
              <a:rPr lang="en-GB" sz="1200" baseline="30000" dirty="0" smtClean="0"/>
              <a:t>th</a:t>
            </a:r>
            <a:r>
              <a:rPr lang="en-GB" sz="1200" dirty="0" smtClean="0"/>
              <a:t> Volume</a:t>
            </a:r>
            <a:endParaRPr lang="en-GB" sz="1200" dirty="0"/>
          </a:p>
        </p:txBody>
      </p:sp>
    </p:spTree>
    <p:extLst>
      <p:ext uri="{BB962C8B-B14F-4D97-AF65-F5344CB8AC3E}">
        <p14:creationId xmlns:p14="http://schemas.microsoft.com/office/powerpoint/2010/main" val="379344759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Layers can only interact with adjacent layers.</a:t>
            </a:r>
          </a:p>
          <a:p>
            <a:pPr marL="0" indent="0">
              <a:buNone/>
            </a:pPr>
            <a:r>
              <a:rPr lang="en-US" sz="2000" dirty="0" smtClean="0"/>
              <a:t>A layer can provide services to a layer above, and consume services provided by the layer below.</a:t>
            </a:r>
          </a:p>
          <a:p>
            <a:pPr marL="0" indent="0">
              <a:buNone/>
            </a:pPr>
            <a:r>
              <a:rPr lang="en-US" sz="2000" dirty="0" smtClean="0"/>
              <a:t>A layer depends only on lower layers and has no knowledge of the higher layers.</a:t>
            </a:r>
          </a:p>
          <a:p>
            <a:pPr marL="0" indent="0">
              <a:buNone/>
            </a:pPr>
            <a:r>
              <a:rPr lang="en-US" sz="2000" dirty="0" smtClean="0"/>
              <a:t>The structure can be compared with a stack or onion.</a:t>
            </a:r>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a:xfrm>
            <a:off x="4645025" y="2174874"/>
            <a:ext cx="4041775" cy="4062437"/>
          </a:xfrm>
        </p:spPr>
        <p:txBody>
          <a:bodyPr>
            <a:noAutofit/>
          </a:bodyPr>
          <a:lstStyle/>
          <a:p>
            <a:pPr marL="0" indent="0">
              <a:buNone/>
            </a:pPr>
            <a:r>
              <a:rPr lang="en-GB" sz="2000" dirty="0" smtClean="0"/>
              <a:t>Designs are based on increasing levels of abstraction. This allows portioning of a complex problem into a series of steps.</a:t>
            </a:r>
          </a:p>
          <a:p>
            <a:pPr marL="0" indent="0">
              <a:buNone/>
            </a:pPr>
            <a:r>
              <a:rPr lang="en-GB" sz="2000" dirty="0" smtClean="0"/>
              <a:t>Changes to one layer impact at most two layers – below and above, supporting change.</a:t>
            </a:r>
          </a:p>
          <a:p>
            <a:pPr marL="0" indent="0">
              <a:buNone/>
            </a:pPr>
            <a:r>
              <a:rPr lang="en-GB" sz="2000" dirty="0" smtClean="0"/>
              <a:t>Different implementations of the same layer can be reused interchangeably provided they support the same interface </a:t>
            </a:r>
            <a:endParaRPr lang="en-GB" sz="2000" dirty="0"/>
          </a:p>
          <a:p>
            <a:pPr marL="0" indent="0">
              <a:buNone/>
            </a:pPr>
            <a:endParaRPr lang="en-US" sz="2000"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133303289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a:xfrm>
            <a:off x="3575050" y="273050"/>
            <a:ext cx="5111750" cy="6396310"/>
          </a:xfrm>
        </p:spPr>
        <p:txBody>
          <a:bodyPr>
            <a:normAutofit/>
          </a:bodyPr>
          <a:lstStyle/>
          <a:p>
            <a:r>
              <a:rPr lang="en-GB" sz="1400" dirty="0" smtClean="0"/>
              <a:t>Define the abstraction criteria for grouping tasks into layers</a:t>
            </a:r>
          </a:p>
          <a:p>
            <a:pPr lvl="1"/>
            <a:r>
              <a:rPr lang="en-GB" sz="1000" dirty="0" smtClean="0"/>
              <a:t>The criteria is often the distance from the client with higher layers providing services to a user and lower levels dealing with the hardware</a:t>
            </a:r>
          </a:p>
          <a:p>
            <a:r>
              <a:rPr lang="en-GB" sz="1400" dirty="0" smtClean="0"/>
              <a:t>Determine the number of levels according to that criteria. Name those layers and assign tasks to them</a:t>
            </a:r>
          </a:p>
          <a:p>
            <a:pPr lvl="1"/>
            <a:r>
              <a:rPr lang="en-GB" sz="1000" dirty="0" smtClean="0"/>
              <a:t>Trade off between complexity of number of layers and the flexibility it provides</a:t>
            </a:r>
          </a:p>
          <a:p>
            <a:pPr lvl="1"/>
            <a:r>
              <a:rPr lang="en-GB" sz="1000" dirty="0" smtClean="0"/>
              <a:t>Again tasks that relate to the overall system as perceived by the client are in the highest layer, tasks that support that layer are in the next layer below and so on.</a:t>
            </a:r>
          </a:p>
          <a:p>
            <a:r>
              <a:rPr lang="en-GB" sz="1400" dirty="0" smtClean="0"/>
              <a:t>Specify an interface for each layer</a:t>
            </a:r>
          </a:p>
          <a:p>
            <a:pPr lvl="1"/>
            <a:r>
              <a:rPr lang="en-GB" sz="1000" dirty="0" smtClean="0"/>
              <a:t>We want to encapsulate knowledge about the layer from callers, because it supports modifiability. So we define an interface component to the layer, allowing ‘black-box’ use of that layer. This component provides a façade to the services of that layer. The black box may be ‘grey’ if we expose more than one façade component because the tasks provided by the service are orthogonal toe each other.</a:t>
            </a:r>
          </a:p>
          <a:p>
            <a:r>
              <a:rPr lang="en-GB" sz="1400" dirty="0" smtClean="0"/>
              <a:t>Specify the approach for communication between adjacent layers</a:t>
            </a:r>
          </a:p>
          <a:p>
            <a:pPr lvl="1"/>
            <a:r>
              <a:rPr lang="en-GB" sz="1000" dirty="0" smtClean="0"/>
              <a:t>Most commonly higher layers ‘push’ the data that lower levels need as part of the parameters to the call to that layer</a:t>
            </a:r>
          </a:p>
          <a:p>
            <a:pPr lvl="1"/>
            <a:r>
              <a:rPr lang="en-GB" sz="1000" dirty="0" smtClean="0"/>
              <a:t>However, sometimes a higher layer allows a lower layer to pull the information when desired, only providing a notification to the lower layer to pull on its own discretion.</a:t>
            </a:r>
          </a:p>
          <a:p>
            <a:pPr lvl="1"/>
            <a:r>
              <a:rPr lang="en-GB" sz="1000" dirty="0" smtClean="0"/>
              <a:t>If the higher layer provides notifications then the lower layer will need to use </a:t>
            </a:r>
            <a:r>
              <a:rPr lang="en-GB" sz="1000" dirty="0" err="1" smtClean="0"/>
              <a:t>callbacks</a:t>
            </a:r>
            <a:r>
              <a:rPr lang="en-GB" sz="1000" dirty="0" smtClean="0"/>
              <a:t> to call the higher layer, registering a subscriber with the higher layer to be notified when a change occurs. </a:t>
            </a:r>
          </a:p>
          <a:p>
            <a:r>
              <a:rPr lang="en-GB" sz="1400" dirty="0" smtClean="0"/>
              <a:t>Design an error-handling strategy</a:t>
            </a:r>
          </a:p>
          <a:p>
            <a:pPr lvl="1"/>
            <a:r>
              <a:rPr lang="en-GB" sz="1000" dirty="0" smtClean="0"/>
              <a:t>Either handle all errors within the layer or transform and pass to the higher layer</a:t>
            </a:r>
          </a:p>
          <a:p>
            <a:pPr marL="0" indent="0">
              <a:buNone/>
            </a:pPr>
            <a:endParaRPr lang="en-GB" sz="1400" dirty="0"/>
          </a:p>
        </p:txBody>
      </p:sp>
      <p:sp>
        <p:nvSpPr>
          <p:cNvPr id="4" name="Text Placeholder 3"/>
          <p:cNvSpPr>
            <a:spLocks noGrp="1"/>
          </p:cNvSpPr>
          <p:nvPr>
            <p:ph type="body" sz="half" idx="2"/>
          </p:nvPr>
        </p:nvSpPr>
        <p:spPr/>
        <p:txBody>
          <a:bodyPr/>
          <a:lstStyle/>
          <a:p>
            <a:r>
              <a:rPr lang="en-GB" dirty="0" smtClean="0"/>
              <a:t>.</a:t>
            </a:r>
            <a:endParaRPr lang="en-GB" dirty="0"/>
          </a:p>
          <a:p>
            <a:endParaRPr lang="en-GB" dirty="0"/>
          </a:p>
        </p:txBody>
      </p:sp>
    </p:spTree>
    <p:extLst>
      <p:ext uri="{BB962C8B-B14F-4D97-AF65-F5344CB8AC3E}">
        <p14:creationId xmlns:p14="http://schemas.microsoft.com/office/powerpoint/2010/main" val="424227859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r>
              <a:rPr lang="en-US" dirty="0" smtClean="0"/>
              <a:t>Ports and Adapters (see below)</a:t>
            </a:r>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a:bodyPr>
          <a:lstStyle/>
          <a:p>
            <a:pPr marL="0" indent="0">
              <a:buNone/>
            </a:pPr>
            <a:r>
              <a:rPr lang="en-US" sz="1400" dirty="0" smtClean="0"/>
              <a:t>Not all systems are easily structured as layers</a:t>
            </a:r>
          </a:p>
          <a:p>
            <a:pPr marL="0" indent="0">
              <a:buNone/>
            </a:pPr>
            <a:r>
              <a:rPr lang="en-US" sz="1400" dirty="0" smtClean="0"/>
              <a:t>Performance considerations may require violation of layers and a closer coupling between higher and lower layers.</a:t>
            </a:r>
          </a:p>
        </p:txBody>
      </p:sp>
    </p:spTree>
    <p:extLst>
      <p:ext uri="{BB962C8B-B14F-4D97-AF65-F5344CB8AC3E}">
        <p14:creationId xmlns:p14="http://schemas.microsoft.com/office/powerpoint/2010/main" val="4950003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Ports and Adapters</a:t>
            </a:r>
            <a:endParaRPr lang="en-GB" dirty="0"/>
          </a:p>
        </p:txBody>
      </p:sp>
      <p:sp>
        <p:nvSpPr>
          <p:cNvPr id="9" name="Text Placeholder 8"/>
          <p:cNvSpPr>
            <a:spLocks noGrp="1"/>
          </p:cNvSpPr>
          <p:nvPr>
            <p:ph type="body" sz="half" idx="2"/>
          </p:nvPr>
        </p:nvSpPr>
        <p:spPr/>
        <p:txBody>
          <a:bodyPr>
            <a:normAutofit fontScale="92500" lnSpcReduction="10000"/>
          </a:bodyPr>
          <a:lstStyle/>
          <a:p>
            <a:r>
              <a:rPr lang="en-GB" dirty="0"/>
              <a:t>A ports &amp; adapters architectural style (Hexagonal Architecture) is a variation of the </a:t>
            </a:r>
            <a:r>
              <a:rPr lang="en-GB" dirty="0" smtClean="0"/>
              <a:t>layered </a:t>
            </a:r>
            <a:r>
              <a:rPr lang="en-GB" dirty="0"/>
              <a:t>architectural style which makes clear the </a:t>
            </a:r>
            <a:r>
              <a:rPr lang="en-GB" dirty="0" smtClean="0"/>
              <a:t>separation </a:t>
            </a:r>
            <a:r>
              <a:rPr lang="en-GB" dirty="0"/>
              <a:t>between the domain model - which contains the rules of our application - and the adapters, which abstract the inputs to the system and our outputs. The advantage of this style is that the application is decoupled from the nature of the input or output device, and any frameworks used to implement them. </a:t>
            </a:r>
            <a:endParaRPr lang="en-GB" dirty="0" smtClean="0"/>
          </a:p>
          <a:p>
            <a:endParaRPr lang="en-GB" dirty="0"/>
          </a:p>
          <a:p>
            <a:r>
              <a:rPr lang="en-GB" dirty="0"/>
              <a:t>For example when a client POSTs a request to the REST API exposed by our application the adapter </a:t>
            </a:r>
            <a:r>
              <a:rPr lang="en-GB" dirty="0" smtClean="0"/>
              <a:t>receives </a:t>
            </a:r>
            <a:r>
              <a:rPr lang="en-GB" dirty="0"/>
              <a:t>the HTTP request, transforms it into a call onto our domain, and marshals the response back out to the client over HTTP. Similarly if our application needs to retrieve persisted entity state to initialise the domain it calls out to an adapter that wraps access to the Db.</a:t>
            </a:r>
          </a:p>
        </p:txBody>
      </p:sp>
      <p:pic>
        <p:nvPicPr>
          <p:cNvPr id="10" name="Picture 9" descr="HexagonalArchitectur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3928" y="332656"/>
            <a:ext cx="5043296" cy="6127050"/>
          </a:xfrm>
          <a:prstGeom prst="rect">
            <a:avLst/>
          </a:prstGeom>
        </p:spPr>
      </p:pic>
    </p:spTree>
    <p:extLst>
      <p:ext uri="{BB962C8B-B14F-4D97-AF65-F5344CB8AC3E}">
        <p14:creationId xmlns:p14="http://schemas.microsoft.com/office/powerpoint/2010/main" val="71698163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7584" y="5157192"/>
            <a:ext cx="2275656" cy="500608"/>
          </a:xfrm>
        </p:spPr>
        <p:txBody>
          <a:bodyPr/>
          <a:lstStyle/>
          <a:p>
            <a:r>
              <a:rPr lang="en-GB" dirty="0" smtClean="0"/>
              <a:t>Ports and Adapters</a:t>
            </a:r>
            <a:endParaRPr lang="en-GB" dirty="0"/>
          </a:p>
        </p:txBody>
      </p:sp>
      <p:sp>
        <p:nvSpPr>
          <p:cNvPr id="7" name="Text Placeholder 6"/>
          <p:cNvSpPr>
            <a:spLocks noGrp="1"/>
          </p:cNvSpPr>
          <p:nvPr>
            <p:ph type="body" sz="half" idx="2"/>
          </p:nvPr>
        </p:nvSpPr>
        <p:spPr>
          <a:xfrm>
            <a:off x="3923928" y="260648"/>
            <a:ext cx="4910336" cy="6336704"/>
          </a:xfrm>
        </p:spPr>
        <p:txBody>
          <a:bodyPr>
            <a:normAutofit fontScale="92500"/>
          </a:bodyPr>
          <a:lstStyle/>
          <a:p>
            <a:r>
              <a:rPr lang="en-GB" dirty="0"/>
              <a:t>The layer between the adapter and the domain is identified as the </a:t>
            </a:r>
            <a:r>
              <a:rPr lang="en-GB" i="1" dirty="0"/>
              <a:t>Ports</a:t>
            </a:r>
            <a:r>
              <a:rPr lang="en-GB" dirty="0"/>
              <a:t> layer. Our </a:t>
            </a:r>
            <a:r>
              <a:rPr lang="en-GB" i="1" dirty="0"/>
              <a:t>domain is inside the port</a:t>
            </a:r>
            <a:r>
              <a:rPr lang="en-GB" dirty="0"/>
              <a:t>, </a:t>
            </a:r>
            <a:r>
              <a:rPr lang="en-GB" i="1" dirty="0"/>
              <a:t>adapters for external entities are on the </a:t>
            </a:r>
            <a:r>
              <a:rPr lang="en-GB" i="1" dirty="0" smtClean="0"/>
              <a:t>outside </a:t>
            </a:r>
            <a:r>
              <a:rPr lang="en-GB" i="1" dirty="0"/>
              <a:t>of the port</a:t>
            </a:r>
            <a:r>
              <a:rPr lang="en-GB" dirty="0"/>
              <a:t>. </a:t>
            </a:r>
            <a:endParaRPr lang="en-GB" dirty="0" smtClean="0"/>
          </a:p>
          <a:p>
            <a:r>
              <a:rPr lang="en-GB" dirty="0" smtClean="0"/>
              <a:t>The </a:t>
            </a:r>
            <a:r>
              <a:rPr lang="en-GB" dirty="0"/>
              <a:t>notion of a 'port' invokes the OS idea that any device that adheres to a know protocol can be plugged into a port. Similarly, many adapters may use our ports</a:t>
            </a:r>
            <a:r>
              <a:rPr lang="en-GB" dirty="0" smtClean="0"/>
              <a:t>.</a:t>
            </a:r>
          </a:p>
          <a:p>
            <a:r>
              <a:rPr lang="en-GB" dirty="0" smtClean="0"/>
              <a:t>A </a:t>
            </a:r>
            <a:r>
              <a:rPr lang="en-GB" dirty="0"/>
              <a:t>port is the </a:t>
            </a:r>
            <a:r>
              <a:rPr lang="en-GB" i="1" dirty="0"/>
              <a:t>'use case boundary</a:t>
            </a:r>
            <a:r>
              <a:rPr lang="en-GB" dirty="0"/>
              <a:t>'. Use cases become problematic when they become focused on technology concerns. Use cases written against the ports can elide those concerns and focus on the application rules, making them easier to write and maintain. </a:t>
            </a:r>
            <a:endParaRPr lang="en-GB" dirty="0" smtClean="0"/>
          </a:p>
          <a:p>
            <a:r>
              <a:rPr lang="en-GB" dirty="0" smtClean="0"/>
              <a:t>There </a:t>
            </a:r>
            <a:r>
              <a:rPr lang="en-GB" dirty="0"/>
              <a:t>is a correlation here between the use case boundary and the test boundary - tests should focus on the behaviour expressed by a use case, not on a unit of code. Contrary to Cockburn, we don't suggest using a ATT like FIT or </a:t>
            </a:r>
            <a:r>
              <a:rPr lang="en-GB" dirty="0" err="1"/>
              <a:t>SpecFlow</a:t>
            </a:r>
            <a:r>
              <a:rPr lang="en-GB" dirty="0"/>
              <a:t> here, preferring to use our </a:t>
            </a:r>
            <a:r>
              <a:rPr lang="en-GB" dirty="0" err="1"/>
              <a:t>xUnit</a:t>
            </a:r>
            <a:r>
              <a:rPr lang="en-GB" dirty="0"/>
              <a:t> test tool here (and not test implementation details). </a:t>
            </a:r>
            <a:endParaRPr lang="en-GB" dirty="0" smtClean="0"/>
          </a:p>
          <a:p>
            <a:r>
              <a:rPr lang="en-GB" dirty="0" smtClean="0"/>
              <a:t>We </a:t>
            </a:r>
            <a:r>
              <a:rPr lang="en-GB" dirty="0"/>
              <a:t>have a notion </a:t>
            </a:r>
            <a:r>
              <a:rPr lang="en-GB" i="1" dirty="0"/>
              <a:t>of primary and secondary actors </a:t>
            </a:r>
            <a:r>
              <a:rPr lang="en-GB" dirty="0"/>
              <a:t>in use cases which map to the adapter and port layer. Primary actors exercise our application, they are inputs into our application. </a:t>
            </a:r>
            <a:r>
              <a:rPr lang="en-GB" i="1" dirty="0"/>
              <a:t>A primary actor uses a primary adapter, which calls a primary port - the chain is one of inputs into our application</a:t>
            </a:r>
            <a:r>
              <a:rPr lang="en-GB" dirty="0"/>
              <a:t>. So our REST API is a primary adapter, so are our tests</a:t>
            </a:r>
            <a:r>
              <a:rPr lang="en-GB" i="1" dirty="0"/>
              <a:t>. A secondary actor is one that our application exercises as part of its work, they are outputs from out application</a:t>
            </a:r>
            <a:r>
              <a:rPr lang="en-GB" dirty="0"/>
              <a:t>. So our </a:t>
            </a:r>
            <a:r>
              <a:rPr lang="en-GB" dirty="0" err="1"/>
              <a:t>Db</a:t>
            </a:r>
            <a:r>
              <a:rPr lang="en-GB" dirty="0"/>
              <a:t> is a secondary adapter, as our mocks and we talk to them over a secondary port. </a:t>
            </a:r>
            <a:r>
              <a:rPr lang="en-GB" i="1" dirty="0"/>
              <a:t>Many applications seem to consist only of one primary and one secondary, which leads to the n-tier style, but once we factor in tests we may begin to observe that we have more, and by building for multiple ports we make our application more modifiable to new ports in future</a:t>
            </a:r>
            <a:r>
              <a:rPr lang="en-GB" dirty="0"/>
              <a:t>.</a:t>
            </a:r>
          </a:p>
          <a:p>
            <a:r>
              <a:rPr lang="en-GB" dirty="0" smtClean="0"/>
              <a:t>We </a:t>
            </a:r>
            <a:r>
              <a:rPr lang="en-GB" dirty="0"/>
              <a:t>often show </a:t>
            </a:r>
            <a:r>
              <a:rPr lang="en-GB" i="1" dirty="0"/>
              <a:t>primary ports on the left </a:t>
            </a:r>
            <a:r>
              <a:rPr lang="en-GB" dirty="0"/>
              <a:t>and </a:t>
            </a:r>
            <a:r>
              <a:rPr lang="en-GB" i="1" dirty="0"/>
              <a:t>secondary ports on the right</a:t>
            </a:r>
            <a:r>
              <a:rPr lang="en-GB" dirty="0"/>
              <a:t>.</a:t>
            </a:r>
          </a:p>
        </p:txBody>
      </p:sp>
      <p:pic>
        <p:nvPicPr>
          <p:cNvPr id="8" name="Picture 7" descr="HexagonalArchitectur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196752"/>
            <a:ext cx="2995736" cy="3639490"/>
          </a:xfrm>
          <a:prstGeom prst="rect">
            <a:avLst/>
          </a:prstGeom>
        </p:spPr>
      </p:pic>
    </p:spTree>
    <p:extLst>
      <p:ext uri="{BB962C8B-B14F-4D97-AF65-F5344CB8AC3E}">
        <p14:creationId xmlns:p14="http://schemas.microsoft.com/office/powerpoint/2010/main" val="8631887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Implementing Ports</a:t>
            </a:r>
            <a:endParaRPr lang="en-GB" dirty="0"/>
          </a:p>
        </p:txBody>
      </p:sp>
      <p:sp>
        <p:nvSpPr>
          <p:cNvPr id="6" name="Content Placeholder 5"/>
          <p:cNvSpPr>
            <a:spLocks noGrp="1"/>
          </p:cNvSpPr>
          <p:nvPr>
            <p:ph idx="1"/>
          </p:nvPr>
        </p:nvSpPr>
        <p:spPr>
          <a:xfrm>
            <a:off x="3527884" y="1424349"/>
            <a:ext cx="5111750" cy="4812134"/>
          </a:xfrm>
        </p:spPr>
        <p:txBody>
          <a:bodyPr>
            <a:normAutofit fontScale="47500" lnSpcReduction="20000"/>
          </a:bodyPr>
          <a:lstStyle/>
          <a:p>
            <a:pPr marL="0" indent="0">
              <a:buNone/>
            </a:pPr>
            <a:r>
              <a:rPr lang="en-GB" dirty="0"/>
              <a:t>public class </a:t>
            </a:r>
            <a:r>
              <a:rPr lang="en-GB" dirty="0" err="1"/>
              <a:t>MyFatService</a:t>
            </a:r>
            <a:endParaRPr lang="en-GB" dirty="0"/>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a:t>
            </a:r>
          </a:p>
          <a:p>
            <a:pPr marL="0" indent="0">
              <a:buNone/>
            </a:pPr>
            <a:r>
              <a:rPr lang="en-GB" dirty="0"/>
              <a:t>    }</a:t>
            </a:r>
          </a:p>
          <a:p>
            <a:pPr marL="0" indent="0">
              <a:buNone/>
            </a:pPr>
            <a:endParaRPr lang="en-GB" dirty="0"/>
          </a:p>
          <a:p>
            <a:pPr marL="0" indent="0">
              <a:buNone/>
            </a:pPr>
            <a:r>
              <a:rPr lang="en-GB" dirty="0"/>
              <a:t>    public void </a:t>
            </a:r>
            <a:r>
              <a:rPr lang="en-GB" dirty="0" err="1"/>
              <a:t>UpdateMyThingForFoo</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endParaRPr lang="en-GB" dirty="0"/>
          </a:p>
          <a:p>
            <a:pPr marL="0" indent="0">
              <a:buNone/>
            </a:pPr>
            <a:r>
              <a:rPr lang="en-GB" dirty="0"/>
              <a:t>     public void </a:t>
            </a:r>
            <a:r>
              <a:rPr lang="en-GB" dirty="0" err="1"/>
              <a:t>UpdateMyThingForBar</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endParaRPr lang="en-GB" dirty="0"/>
          </a:p>
          <a:p>
            <a:pPr marL="0" indent="0">
              <a:buNone/>
            </a:pPr>
            <a:r>
              <a:rPr lang="en-GB" dirty="0"/>
              <a:t>     /*Loads more of these*/</a:t>
            </a:r>
          </a:p>
          <a:p>
            <a:pPr marL="0" indent="0">
              <a:buNone/>
            </a:pPr>
            <a:r>
              <a:rPr lang="en-GB" dirty="0"/>
              <a:t>}</a:t>
            </a:r>
          </a:p>
          <a:p>
            <a:pPr marL="0" indent="0">
              <a:buNone/>
            </a:pPr>
            <a:r>
              <a:rPr lang="en-GB" dirty="0"/>
              <a:t>&lt;code/&gt;</a:t>
            </a:r>
          </a:p>
        </p:txBody>
      </p:sp>
      <p:sp>
        <p:nvSpPr>
          <p:cNvPr id="7" name="Text Placeholder 6"/>
          <p:cNvSpPr>
            <a:spLocks noGrp="1"/>
          </p:cNvSpPr>
          <p:nvPr>
            <p:ph type="body" sz="half" idx="2"/>
          </p:nvPr>
        </p:nvSpPr>
        <p:spPr/>
        <p:txBody>
          <a:bodyPr>
            <a:normAutofit lnSpcReduction="10000"/>
          </a:bodyPr>
          <a:lstStyle/>
          <a:p>
            <a:r>
              <a:rPr lang="en-GB" dirty="0"/>
              <a:t>One question is, how is our API provided? We are inside an adapter, so we might want to use a Plain Old C# Object (POCO) approach to avoid framework dependencies. A common route is to use the </a:t>
            </a:r>
            <a:r>
              <a:rPr lang="en-GB" i="1" dirty="0"/>
              <a:t>Facade</a:t>
            </a:r>
            <a:r>
              <a:rPr lang="en-GB" dirty="0"/>
              <a:t> pattern, providing a class that holds the API to lower level components. Indeed this is the classical implementation strategy for the application service layer in an layered architecture. The Facade design pattern provides a high-level interface to a sub-system, shielding the caller from the implementation details of the sub-system. This both reduces complexity for the caller, and decouples the caller from the implementation allowing us to vary it without amending the caller. To this extent it meets the needs of our port, providing a clear notion of outside - the caller and inside - the subsystem. </a:t>
            </a:r>
          </a:p>
        </p:txBody>
      </p:sp>
      <p:sp>
        <p:nvSpPr>
          <p:cNvPr id="8" name="Title 4"/>
          <p:cNvSpPr txBox="1">
            <a:spLocks/>
          </p:cNvSpPr>
          <p:nvPr/>
        </p:nvSpPr>
        <p:spPr>
          <a:xfrm>
            <a:off x="4932040" y="59345"/>
            <a:ext cx="3008313" cy="427409"/>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GB" dirty="0" smtClean="0"/>
              <a:t>Service Facade</a:t>
            </a:r>
            <a:endParaRPr lang="en-GB" dirty="0"/>
          </a:p>
        </p:txBody>
      </p:sp>
      <p:sp>
        <p:nvSpPr>
          <p:cNvPr id="9" name="TextBox 8"/>
          <p:cNvSpPr txBox="1"/>
          <p:nvPr/>
        </p:nvSpPr>
        <p:spPr>
          <a:xfrm>
            <a:off x="3563888" y="490432"/>
            <a:ext cx="5039742" cy="738664"/>
          </a:xfrm>
          <a:prstGeom prst="rect">
            <a:avLst/>
          </a:prstGeom>
          <a:noFill/>
        </p:spPr>
        <p:txBody>
          <a:bodyPr wrap="square" rtlCol="0">
            <a:spAutoFit/>
          </a:bodyPr>
          <a:lstStyle/>
          <a:p>
            <a:r>
              <a:rPr lang="en-GB" sz="1400" dirty="0"/>
              <a:t>A Facade used in this context is being used in the Service role, where the Service stereotype describes an object that provides co-ordination and control logic.</a:t>
            </a:r>
          </a:p>
        </p:txBody>
      </p:sp>
    </p:spTree>
    <p:extLst>
      <p:ext uri="{BB962C8B-B14F-4D97-AF65-F5344CB8AC3E}">
        <p14:creationId xmlns:p14="http://schemas.microsoft.com/office/powerpoint/2010/main" val="7007344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architectural style?</a:t>
            </a:r>
            <a:endParaRPr lang="en-US" dirty="0"/>
          </a:p>
        </p:txBody>
      </p:sp>
      <p:pic>
        <p:nvPicPr>
          <p:cNvPr id="5" name="Content Placeholder 4" descr="network3.jpeg"/>
          <p:cNvPicPr>
            <a:picLocks noGrp="1" noChangeAspect="1"/>
          </p:cNvPicPr>
          <p:nvPr>
            <p:ph idx="1"/>
          </p:nvPr>
        </p:nvPicPr>
        <p:blipFill>
          <a:blip r:embed="rId2" cstate="print">
            <a:extLst>
              <a:ext uri="{28A0092B-C50C-407E-A947-70E740481C1C}">
                <a14:useLocalDpi xmlns:a14="http://schemas.microsoft.com/office/drawing/2010/main" val="0"/>
              </a:ext>
            </a:extLst>
          </a:blip>
          <a:srcRect t="-8601" b="-8601"/>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t> A </a:t>
            </a:r>
            <a:r>
              <a:rPr lang="en-US" i="1" dirty="0" smtClean="0"/>
              <a:t>component</a:t>
            </a:r>
            <a:r>
              <a:rPr lang="en-US" dirty="0" smtClean="0"/>
              <a:t> is a basic architectural computational component – clients, servers, filters, layers, a database etc.</a:t>
            </a:r>
          </a:p>
          <a:p>
            <a:endParaRPr lang="en-US" dirty="0" smtClean="0"/>
          </a:p>
          <a:p>
            <a:r>
              <a:rPr lang="en-US" dirty="0" smtClean="0"/>
              <a:t>A </a:t>
            </a:r>
            <a:r>
              <a:rPr lang="en-US" i="1" dirty="0" smtClean="0"/>
              <a:t>connector</a:t>
            </a:r>
            <a:r>
              <a:rPr lang="en-US" dirty="0" smtClean="0"/>
              <a:t> provides the interaction between components.</a:t>
            </a:r>
          </a:p>
          <a:p>
            <a:endParaRPr lang="en-US" dirty="0"/>
          </a:p>
          <a:p>
            <a:r>
              <a:rPr lang="en-US" dirty="0" smtClean="0"/>
              <a:t>A style is a </a:t>
            </a:r>
            <a:r>
              <a:rPr lang="en-US" i="1" dirty="0" smtClean="0"/>
              <a:t>vocabulary</a:t>
            </a:r>
            <a:r>
              <a:rPr lang="en-US" dirty="0" smtClean="0"/>
              <a:t> of possible components and connector types, and </a:t>
            </a:r>
            <a:r>
              <a:rPr lang="en-US" i="1" dirty="0" smtClean="0"/>
              <a:t>constraints</a:t>
            </a:r>
            <a:r>
              <a:rPr lang="en-US" dirty="0" smtClean="0"/>
              <a:t> on how they can be applied.</a:t>
            </a:r>
          </a:p>
          <a:p>
            <a:endParaRPr lang="en-US" dirty="0"/>
          </a:p>
          <a:p>
            <a:r>
              <a:rPr lang="en-US" dirty="0" smtClean="0"/>
              <a:t>Given the above we can classify architectures:</a:t>
            </a:r>
          </a:p>
          <a:p>
            <a:r>
              <a:rPr lang="en-US" dirty="0" smtClean="0"/>
              <a:t>What is the design vocabulary?</a:t>
            </a:r>
          </a:p>
          <a:p>
            <a:r>
              <a:rPr lang="en-US" dirty="0" smtClean="0"/>
              <a:t>What are the allowed structural patterns?</a:t>
            </a:r>
          </a:p>
          <a:p>
            <a:r>
              <a:rPr lang="en-US" dirty="0" smtClean="0"/>
              <a:t>What is the underlying computational model?</a:t>
            </a:r>
          </a:p>
          <a:p>
            <a:r>
              <a:rPr lang="en-US" dirty="0" smtClean="0"/>
              <a:t>What are the essential invariants?</a:t>
            </a:r>
          </a:p>
          <a:p>
            <a:endParaRPr lang="en-US" dirty="0" smtClean="0"/>
          </a:p>
        </p:txBody>
      </p:sp>
    </p:spTree>
    <p:extLst>
      <p:ext uri="{BB962C8B-B14F-4D97-AF65-F5344CB8AC3E}">
        <p14:creationId xmlns:p14="http://schemas.microsoft.com/office/powerpoint/2010/main" val="107507817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 Segregation Principle</a:t>
            </a:r>
            <a:endParaRPr lang="en-GB" dirty="0"/>
          </a:p>
        </p:txBody>
      </p:sp>
      <p:sp>
        <p:nvSpPr>
          <p:cNvPr id="3" name="Content Placeholder 2"/>
          <p:cNvSpPr>
            <a:spLocks noGrp="1"/>
          </p:cNvSpPr>
          <p:nvPr>
            <p:ph idx="1"/>
          </p:nvPr>
        </p:nvSpPr>
        <p:spPr/>
        <p:txBody>
          <a:bodyPr>
            <a:normAutofit fontScale="32500" lnSpcReduction="20000"/>
          </a:bodyPr>
          <a:lstStyle/>
          <a:p>
            <a:pPr marL="0" indent="0">
              <a:buNone/>
            </a:pPr>
            <a:r>
              <a:rPr lang="en-GB" dirty="0"/>
              <a:t>public interface </a:t>
            </a:r>
            <a:r>
              <a:rPr lang="en-GB" dirty="0" err="1"/>
              <a:t>ICreateMyThingService</a:t>
            </a:r>
            <a:endParaRPr lang="en-GB" dirty="0"/>
          </a:p>
          <a:p>
            <a:pPr marL="0" indent="0">
              <a:buNone/>
            </a:pPr>
            <a:r>
              <a:rPr lang="en-GB" dirty="0"/>
              <a:t>{</a:t>
            </a:r>
          </a:p>
          <a:p>
            <a:pPr marL="0" indent="0">
              <a:buNone/>
            </a:pPr>
            <a:r>
              <a:rPr lang="en-GB" dirty="0"/>
              <a:t>    void </a:t>
            </a:r>
            <a:r>
              <a:rPr lang="en-GB" dirty="0" err="1"/>
              <a:t>CreateMyThing</a:t>
            </a:r>
            <a:r>
              <a:rPr lang="en-GB" dirty="0"/>
              <a:t>(/* .. parameters ...*/);</a:t>
            </a:r>
          </a:p>
          <a:p>
            <a:pPr marL="0" indent="0">
              <a:buNone/>
            </a:pPr>
            <a:r>
              <a:rPr lang="en-GB" dirty="0"/>
              <a:t>}</a:t>
            </a:r>
          </a:p>
          <a:p>
            <a:pPr marL="0" indent="0">
              <a:buNone/>
            </a:pP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UpdateMyThingForFoo</a:t>
            </a:r>
            <a:r>
              <a:rPr lang="en-GB" dirty="0"/>
              <a:t>(/* .. parameters ...*/);</a:t>
            </a:r>
          </a:p>
          <a:p>
            <a:pPr marL="0" indent="0">
              <a:buNone/>
            </a:pPr>
            <a:r>
              <a:rPr lang="en-GB" dirty="0"/>
              <a:t>}</a:t>
            </a:r>
          </a:p>
          <a:p>
            <a:pPr marL="0" indent="0">
              <a:buNone/>
            </a:pPr>
            <a:endParaRPr lang="en-GB" dirty="0"/>
          </a:p>
          <a:p>
            <a:pPr marL="0" indent="0">
              <a:buNone/>
            </a:pPr>
            <a:r>
              <a:rPr lang="en-GB" dirty="0"/>
              <a:t>public interface </a:t>
            </a:r>
            <a:r>
              <a:rPr lang="en-GB" dirty="0" err="1"/>
              <a:t>IUpdateMyThingForBarService</a:t>
            </a:r>
            <a:endParaRPr lang="en-GB" dirty="0"/>
          </a:p>
          <a:p>
            <a:pPr marL="0" indent="0">
              <a:buNone/>
            </a:pPr>
            <a:r>
              <a:rPr lang="en-GB" dirty="0"/>
              <a:t>{</a:t>
            </a:r>
          </a:p>
          <a:p>
            <a:pPr marL="0" indent="0">
              <a:buNone/>
            </a:pPr>
            <a:r>
              <a:rPr lang="en-GB" dirty="0"/>
              <a:t>   void </a:t>
            </a:r>
            <a:r>
              <a:rPr lang="en-GB" dirty="0" err="1"/>
              <a:t>UpdateMyThingForBar</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MyFatService</a:t>
            </a:r>
            <a:r>
              <a:rPr lang="en-GB" dirty="0"/>
              <a:t> : </a:t>
            </a:r>
            <a:r>
              <a:rPr lang="en-GB" dirty="0" err="1"/>
              <a:t>ICreateMyThingService</a:t>
            </a:r>
            <a:r>
              <a:rPr lang="en-GB" dirty="0"/>
              <a:t>, </a:t>
            </a:r>
            <a:r>
              <a:rPr lang="en-GB" dirty="0" err="1"/>
              <a:t>IUpdateMyThingForFooService</a:t>
            </a:r>
            <a:r>
              <a:rPr lang="en-GB" dirty="0"/>
              <a:t>, </a:t>
            </a:r>
            <a:r>
              <a:rPr lang="en-GB" dirty="0" err="1"/>
              <a:t>IUpdateMyThingForBarService</a:t>
            </a:r>
            <a:endParaRPr lang="en-GB" dirty="0"/>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a:t>
            </a:r>
          </a:p>
          <a:p>
            <a:pPr marL="0" indent="0">
              <a:buNone/>
            </a:pPr>
            <a:r>
              <a:rPr lang="en-GB" dirty="0"/>
              <a:t>   }</a:t>
            </a:r>
          </a:p>
          <a:p>
            <a:pPr marL="0" indent="0">
              <a:buNone/>
            </a:pPr>
            <a:endParaRPr lang="en-GB" dirty="0"/>
          </a:p>
          <a:p>
            <a:pPr marL="0" indent="0">
              <a:buNone/>
            </a:pPr>
            <a:r>
              <a:rPr lang="en-GB" dirty="0"/>
              <a:t>   public void </a:t>
            </a:r>
            <a:r>
              <a:rPr lang="en-GB" dirty="0" err="1"/>
              <a:t>UpdateMyThingForFoo</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endParaRPr lang="en-GB" dirty="0"/>
          </a:p>
          <a:p>
            <a:pPr marL="0" indent="0">
              <a:buNone/>
            </a:pPr>
            <a:r>
              <a:rPr lang="en-GB" dirty="0"/>
              <a:t>   public void </a:t>
            </a:r>
            <a:r>
              <a:rPr lang="en-GB" dirty="0" err="1"/>
              <a:t>UpdateMyThingForBar</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endParaRPr lang="en-GB" dirty="0"/>
          </a:p>
          <a:p>
            <a:pPr marL="0" indent="0">
              <a:buNone/>
            </a:pPr>
            <a:r>
              <a:rPr lang="en-GB" dirty="0"/>
              <a:t>/*Loads more of these*/</a:t>
            </a:r>
          </a:p>
          <a:p>
            <a:pPr marL="0" indent="0">
              <a:buNone/>
            </a:pPr>
            <a:endParaRPr lang="en-GB" dirty="0"/>
          </a:p>
          <a:p>
            <a:pPr marL="0" indent="0">
              <a:buNone/>
            </a:pPr>
            <a:r>
              <a:rPr lang="en-GB" dirty="0"/>
              <a:t>}</a:t>
            </a:r>
          </a:p>
        </p:txBody>
      </p:sp>
      <p:sp>
        <p:nvSpPr>
          <p:cNvPr id="4" name="Text Placeholder 3"/>
          <p:cNvSpPr>
            <a:spLocks noGrp="1"/>
          </p:cNvSpPr>
          <p:nvPr>
            <p:ph type="body" sz="half" idx="2"/>
          </p:nvPr>
        </p:nvSpPr>
        <p:spPr/>
        <p:txBody>
          <a:bodyPr>
            <a:normAutofit/>
          </a:bodyPr>
          <a:lstStyle/>
          <a:p>
            <a:r>
              <a:rPr lang="en-GB" dirty="0" smtClean="0"/>
              <a:t>The </a:t>
            </a:r>
            <a:r>
              <a:rPr lang="en-GB" dirty="0"/>
              <a:t>Interface Segregation Principle states that clients should not be forced to depend on methods on an interface that they do not use. This is because we do not want to update the client because the interface changes to service other clients in a way that the client itself does not care about. An </a:t>
            </a:r>
            <a:r>
              <a:rPr lang="en-GB" dirty="0" smtClean="0"/>
              <a:t>Transaction </a:t>
            </a:r>
            <a:r>
              <a:rPr lang="en-GB" dirty="0"/>
              <a:t>Script style </a:t>
            </a:r>
            <a:r>
              <a:rPr lang="en-GB" dirty="0" smtClean="0"/>
              <a:t>port forces </a:t>
            </a:r>
            <a:r>
              <a:rPr lang="en-GB" dirty="0"/>
              <a:t>consumers (for example MVC controllers) to become dependent on methods on the domain service class that they do not consume.</a:t>
            </a:r>
          </a:p>
          <a:p>
            <a:endParaRPr lang="en-GB" dirty="0"/>
          </a:p>
          <a:p>
            <a:r>
              <a:rPr lang="en-GB" dirty="0"/>
              <a:t>Now this can be obviated by having the domain service implement a number of interfaces, and hand to its clients interfaces that only cover the concerns they have. With application service layers this naturally tends towards one method per interface.</a:t>
            </a:r>
          </a:p>
        </p:txBody>
      </p:sp>
    </p:spTree>
    <p:extLst>
      <p:ext uri="{BB962C8B-B14F-4D97-AF65-F5344CB8AC3E}">
        <p14:creationId xmlns:p14="http://schemas.microsoft.com/office/powerpoint/2010/main" val="62157875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Responsibility Principle</a:t>
            </a:r>
            <a:endParaRPr lang="en-GB" dirty="0"/>
          </a:p>
        </p:txBody>
      </p:sp>
      <p:sp>
        <p:nvSpPr>
          <p:cNvPr id="3" name="Content Placeholder 2"/>
          <p:cNvSpPr>
            <a:spLocks noGrp="1"/>
          </p:cNvSpPr>
          <p:nvPr>
            <p:ph idx="1"/>
          </p:nvPr>
        </p:nvSpPr>
        <p:spPr/>
        <p:txBody>
          <a:bodyPr>
            <a:normAutofit fontScale="32500" lnSpcReduction="20000"/>
          </a:bodyPr>
          <a:lstStyle/>
          <a:p>
            <a:pPr marL="0" indent="0">
              <a:buNone/>
            </a:pPr>
            <a:r>
              <a:rPr lang="en-GB" dirty="0"/>
              <a:t>public interface </a:t>
            </a:r>
            <a:r>
              <a:rPr lang="en-GB" dirty="0" err="1"/>
              <a:t>ICreateMyThingService</a:t>
            </a:r>
            <a:endParaRPr lang="en-GB" dirty="0"/>
          </a:p>
          <a:p>
            <a:pPr marL="0" indent="0">
              <a:buNone/>
            </a:pPr>
            <a:r>
              <a:rPr lang="en-GB" dirty="0"/>
              <a:t>{</a:t>
            </a:r>
          </a:p>
          <a:p>
            <a:pPr marL="0" indent="0">
              <a:buNone/>
            </a:pPr>
            <a:r>
              <a:rPr lang="en-GB" dirty="0"/>
              <a:t>    void </a:t>
            </a:r>
            <a:r>
              <a:rPr lang="en-GB" dirty="0" err="1"/>
              <a:t>CreateMyThing</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CreateMyThingService</a:t>
            </a:r>
            <a:r>
              <a:rPr lang="en-GB" dirty="0"/>
              <a:t> : </a:t>
            </a:r>
            <a:r>
              <a:rPr lang="en-GB" dirty="0" err="1"/>
              <a:t>ICreateMyThingService</a:t>
            </a:r>
            <a:endParaRPr lang="en-GB" dirty="0"/>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 */</a:t>
            </a:r>
          </a:p>
          <a:p>
            <a:pPr marL="0" indent="0">
              <a:buNone/>
            </a:pPr>
            <a:r>
              <a:rPr lang="en-GB" dirty="0"/>
              <a:t>    }</a:t>
            </a:r>
          </a:p>
          <a:p>
            <a:pPr marL="0" indent="0">
              <a:buNone/>
            </a:pPr>
            <a:r>
              <a:rPr lang="en-GB" dirty="0"/>
              <a:t>}</a:t>
            </a:r>
          </a:p>
          <a:p>
            <a:pPr marL="0" indent="0">
              <a:buNone/>
            </a:pP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UpdateMyThingForFoo</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UpdateMyThingForFooService</a:t>
            </a:r>
            <a:r>
              <a:rPr lang="en-GB" dirty="0"/>
              <a:t> : </a:t>
            </a:r>
            <a:r>
              <a:rPr lang="en-GB" dirty="0" err="1"/>
              <a:t>IUpdateMyThingForBarService</a:t>
            </a:r>
            <a:endParaRPr lang="en-GB" dirty="0"/>
          </a:p>
          <a:p>
            <a:pPr marL="0" indent="0">
              <a:buNone/>
            </a:pPr>
            <a:r>
              <a:rPr lang="en-GB" dirty="0"/>
              <a:t>{</a:t>
            </a:r>
          </a:p>
          <a:p>
            <a:pPr marL="0" indent="0">
              <a:buNone/>
            </a:pPr>
            <a:r>
              <a:rPr lang="en-GB" dirty="0"/>
              <a:t>    public void </a:t>
            </a:r>
            <a:r>
              <a:rPr lang="en-GB" dirty="0" err="1"/>
              <a:t>UpdateMyThingForBar</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r>
              <a:rPr lang="en-GB" dirty="0"/>
              <a:t>}</a:t>
            </a:r>
          </a:p>
          <a:p>
            <a:pPr marL="0" indent="0">
              <a:buNone/>
            </a:pP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UpdateMyThingForBar</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UpdateMyThingForFooService</a:t>
            </a:r>
            <a:r>
              <a:rPr lang="en-GB" dirty="0"/>
              <a:t> : </a:t>
            </a:r>
            <a:r>
              <a:rPr lang="en-GB" dirty="0" err="1"/>
              <a:t>IUpdateMyThingForFooService</a:t>
            </a:r>
            <a:endParaRPr lang="en-GB" dirty="0"/>
          </a:p>
          <a:p>
            <a:pPr marL="0" indent="0">
              <a:buNone/>
            </a:pPr>
            <a:r>
              <a:rPr lang="en-GB" dirty="0"/>
              <a:t>{</a:t>
            </a:r>
          </a:p>
          <a:p>
            <a:pPr marL="0" indent="0">
              <a:buNone/>
            </a:pPr>
            <a:r>
              <a:rPr lang="en-GB" dirty="0"/>
              <a:t>   public void </a:t>
            </a:r>
            <a:r>
              <a:rPr lang="en-GB" dirty="0" err="1"/>
              <a:t>UpdateMyThingForFoo</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r>
              <a:rPr lang="en-GB" dirty="0"/>
              <a:t>}</a:t>
            </a:r>
          </a:p>
        </p:txBody>
      </p:sp>
      <p:sp>
        <p:nvSpPr>
          <p:cNvPr id="4" name="Text Placeholder 3"/>
          <p:cNvSpPr>
            <a:spLocks noGrp="1"/>
          </p:cNvSpPr>
          <p:nvPr>
            <p:ph type="body" sz="half" idx="2"/>
          </p:nvPr>
        </p:nvSpPr>
        <p:spPr/>
        <p:txBody>
          <a:bodyPr/>
          <a:lstStyle/>
          <a:p>
            <a:r>
              <a:rPr lang="en-GB" dirty="0"/>
              <a:t>Now the Single Responsibility Principle suggests that a class should have one and only one reason to change. All these separate interfaces begin to suggest that a separate class might be better for each interface, to avoid updating a class for concerns that it does not have. So we tend to move toward one class per API endpoint.</a:t>
            </a:r>
          </a:p>
        </p:txBody>
      </p:sp>
    </p:spTree>
    <p:extLst>
      <p:ext uri="{BB962C8B-B14F-4D97-AF65-F5344CB8AC3E}">
        <p14:creationId xmlns:p14="http://schemas.microsoft.com/office/powerpoint/2010/main" val="28996993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76699" y="260648"/>
            <a:ext cx="4040188" cy="639762"/>
          </a:xfrm>
        </p:spPr>
        <p:txBody>
          <a:bodyPr/>
          <a:lstStyle/>
          <a:p>
            <a:r>
              <a:rPr lang="en-GB" dirty="0" smtClean="0"/>
              <a:t>Command Design Pattern</a:t>
            </a:r>
            <a:endParaRPr lang="en-GB" dirty="0"/>
          </a:p>
        </p:txBody>
      </p:sp>
      <p:sp>
        <p:nvSpPr>
          <p:cNvPr id="6" name="Content Placeholder 5"/>
          <p:cNvSpPr>
            <a:spLocks noGrp="1"/>
          </p:cNvSpPr>
          <p:nvPr>
            <p:ph sz="half" idx="2"/>
          </p:nvPr>
        </p:nvSpPr>
        <p:spPr>
          <a:xfrm>
            <a:off x="457200" y="1052736"/>
            <a:ext cx="4040188" cy="5073427"/>
          </a:xfrm>
        </p:spPr>
        <p:txBody>
          <a:bodyPr>
            <a:normAutofit fontScale="55000" lnSpcReduction="20000"/>
          </a:bodyPr>
          <a:lstStyle/>
          <a:p>
            <a:pPr marL="0" indent="0">
              <a:buNone/>
            </a:pPr>
            <a:r>
              <a:rPr lang="en-GB" dirty="0"/>
              <a:t>The command design pattern encapsulates a request as an object, allowing reuse, </a:t>
            </a:r>
            <a:r>
              <a:rPr lang="en-GB" dirty="0" smtClean="0"/>
              <a:t>queuing </a:t>
            </a:r>
            <a:r>
              <a:rPr lang="en-GB" dirty="0"/>
              <a:t>or logging of requests, or undoable operations. It also serves to decouple the implementation of the request from the requestor. The caller of a command object does not need to understand how the command is actioned, only that the command exists. When the caller and the implementer are decoupled it becomes easy to replace or refactor the implementation of the request, without impacting the caller - our system is more modifiable. Our ability to test the command in isolation of the caller - allows us to implement the ports and adapters model easily - we can instantiate the command, provide 'fake' parameters to it and confirm the results. We can also use the command from multiple callers, although this is not a differentiator from the service class approach.</a:t>
            </a:r>
          </a:p>
          <a:p>
            <a:pPr marL="0" indent="0">
              <a:buNone/>
            </a:pPr>
            <a:endParaRPr lang="en-GB" dirty="0"/>
          </a:p>
          <a:p>
            <a:pPr marL="0" indent="0">
              <a:buNone/>
            </a:pPr>
            <a:r>
              <a:rPr lang="en-GB" dirty="0"/>
              <a:t>In addition we can structure a system </a:t>
            </a:r>
            <a:r>
              <a:rPr lang="en-GB" dirty="0" smtClean="0"/>
              <a:t>transaction ally </a:t>
            </a:r>
            <a:r>
              <a:rPr lang="en-GB" dirty="0"/>
              <a:t>using commands. A command is essentially a transactional boundary. Because a command is a transactional boundary, when using the Domain Driven Development technique of an aggregate there is a natural affinity between the command, which operates on a transactional boundary and the aggregate which is a transactional boundary within the domain model. The aggregate is the </a:t>
            </a:r>
            <a:r>
              <a:rPr lang="en-GB" dirty="0" smtClean="0"/>
              <a:t>Receiver </a:t>
            </a:r>
            <a:r>
              <a:rPr lang="en-GB" dirty="0"/>
              <a:t>stereotype within the Command Design pattern. Because we want to </a:t>
            </a:r>
            <a:r>
              <a:rPr lang="en-GB" dirty="0" smtClean="0"/>
              <a:t>separate </a:t>
            </a:r>
            <a:r>
              <a:rPr lang="en-GB" dirty="0"/>
              <a:t>use of outgoing adapters via a secondary port, such as a Repository in the DDD case, this can lead to a pattern for </a:t>
            </a:r>
            <a:r>
              <a:rPr lang="en-GB" dirty="0" smtClean="0"/>
              <a:t>implementation </a:t>
            </a:r>
            <a:r>
              <a:rPr lang="en-GB" dirty="0"/>
              <a:t>of a command:</a:t>
            </a:r>
          </a:p>
          <a:p>
            <a:pPr marL="0" indent="0">
              <a:buNone/>
            </a:pPr>
            <a:endParaRPr lang="en-GB" dirty="0"/>
          </a:p>
          <a:p>
            <a:pPr marL="0" indent="0">
              <a:buNone/>
            </a:pPr>
            <a:endParaRPr lang="en-GB" dirty="0"/>
          </a:p>
        </p:txBody>
      </p:sp>
      <p:sp>
        <p:nvSpPr>
          <p:cNvPr id="8" name="Content Placeholder 7"/>
          <p:cNvSpPr>
            <a:spLocks noGrp="1"/>
          </p:cNvSpPr>
          <p:nvPr>
            <p:ph sz="quarter" idx="4"/>
          </p:nvPr>
        </p:nvSpPr>
        <p:spPr>
          <a:xfrm>
            <a:off x="4645025" y="1052736"/>
            <a:ext cx="4041775" cy="5073427"/>
          </a:xfrm>
        </p:spPr>
        <p:txBody>
          <a:bodyPr>
            <a:normAutofit fontScale="70000" lnSpcReduction="20000"/>
          </a:bodyPr>
          <a:lstStyle/>
          <a:p>
            <a:pPr marL="0" indent="0">
              <a:buNone/>
            </a:pPr>
            <a:r>
              <a:rPr lang="en-GB" dirty="0"/>
              <a:t>1: Begin Transaction</a:t>
            </a:r>
          </a:p>
          <a:p>
            <a:pPr marL="0" indent="0">
              <a:buNone/>
            </a:pPr>
            <a:r>
              <a:rPr lang="en-GB" dirty="0"/>
              <a:t>2: Load from Repository</a:t>
            </a:r>
          </a:p>
          <a:p>
            <a:pPr marL="0" indent="0">
              <a:buNone/>
            </a:pPr>
            <a:r>
              <a:rPr lang="en-GB" dirty="0"/>
              <a:t>3: Operate on Aggregate</a:t>
            </a:r>
          </a:p>
          <a:p>
            <a:pPr marL="0" indent="0">
              <a:buNone/>
            </a:pPr>
            <a:r>
              <a:rPr lang="en-GB" dirty="0"/>
              <a:t>4: Flush to Repository</a:t>
            </a:r>
          </a:p>
          <a:p>
            <a:pPr marL="0" indent="0">
              <a:buNone/>
            </a:pPr>
            <a:r>
              <a:rPr lang="en-GB" dirty="0"/>
              <a:t>5: Commit Transaction</a:t>
            </a:r>
          </a:p>
          <a:p>
            <a:pPr marL="0" indent="0">
              <a:buNone/>
            </a:pPr>
            <a:endParaRPr lang="en-GB" dirty="0"/>
          </a:p>
          <a:p>
            <a:pPr marL="0" indent="0">
              <a:buNone/>
            </a:pPr>
            <a:r>
              <a:rPr lang="en-GB" dirty="0"/>
              <a:t>In </a:t>
            </a:r>
            <a:r>
              <a:rPr lang="en-GB" dirty="0" smtClean="0"/>
              <a:t>the Repository pattern </a:t>
            </a:r>
            <a:r>
              <a:rPr lang="en-GB" dirty="0"/>
              <a:t>we may need to notify other aggregates that can be eventually consistent of the change within the transaction ally consistent boundary. The pattern suggested there is </a:t>
            </a:r>
            <a:r>
              <a:rPr lang="en-GB" dirty="0" smtClean="0"/>
              <a:t>a notification. </a:t>
            </a:r>
            <a:r>
              <a:rPr lang="en-GB" dirty="0"/>
              <a:t>Because the handling of that </a:t>
            </a:r>
            <a:r>
              <a:rPr lang="en-GB" dirty="0" smtClean="0"/>
              <a:t>notification </a:t>
            </a:r>
            <a:r>
              <a:rPr lang="en-GB" dirty="0"/>
              <a:t>is in itself likely to be a transactional boundary for a different aggregate we can encapsulate this domain event with the Command design pattern as well, which gives rise to the following additional step to the sequence, outside the original transactional boundary:</a:t>
            </a:r>
          </a:p>
          <a:p>
            <a:pPr marL="0" indent="0">
              <a:buNone/>
            </a:pPr>
            <a:endParaRPr lang="en-GB" dirty="0"/>
          </a:p>
          <a:p>
            <a:pPr marL="0" indent="0">
              <a:buNone/>
            </a:pPr>
            <a:r>
              <a:rPr lang="en-GB" dirty="0"/>
              <a:t>6: Invoke Command Encapsulating </a:t>
            </a:r>
            <a:r>
              <a:rPr lang="en-GB" dirty="0" smtClean="0"/>
              <a:t>Notification</a:t>
            </a: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84374808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Implementing a Command</a:t>
            </a:r>
            <a:endParaRPr lang="en-GB" dirty="0"/>
          </a:p>
        </p:txBody>
      </p:sp>
      <p:sp>
        <p:nvSpPr>
          <p:cNvPr id="8" name="Content Placeholder 7"/>
          <p:cNvSpPr>
            <a:spLocks noGrp="1"/>
          </p:cNvSpPr>
          <p:nvPr>
            <p:ph idx="1"/>
          </p:nvPr>
        </p:nvSpPr>
        <p:spPr>
          <a:xfrm>
            <a:off x="3635896" y="980728"/>
            <a:ext cx="5111750" cy="4812134"/>
          </a:xfrm>
        </p:spPr>
        <p:txBody>
          <a:bodyPr>
            <a:normAutofit fontScale="32500" lnSpcReduction="20000"/>
          </a:bodyPr>
          <a:lstStyle/>
          <a:p>
            <a:pPr marL="0" indent="0">
              <a:buNone/>
            </a:pPr>
            <a:r>
              <a:rPr lang="en-GB" dirty="0"/>
              <a:t>From our perspective, the single method API endpoints are in fact commands. We could rewrite</a:t>
            </a:r>
          </a:p>
          <a:p>
            <a:pPr marL="0" indent="0">
              <a:buNone/>
            </a:pPr>
            <a:endParaRPr lang="en-GB" dirty="0"/>
          </a:p>
          <a:p>
            <a:pPr marL="0" indent="0">
              <a:buNone/>
            </a:pPr>
            <a:r>
              <a:rPr lang="en-GB" b="1" dirty="0" smtClean="0"/>
              <a:t>public </a:t>
            </a:r>
            <a:r>
              <a:rPr lang="en-GB" b="1" dirty="0"/>
              <a:t>class </a:t>
            </a:r>
            <a:r>
              <a:rPr lang="en-GB" b="1" dirty="0" err="1"/>
              <a:t>UpdateMyThingForFooinService</a:t>
            </a:r>
            <a:r>
              <a:rPr lang="en-GB" b="1" dirty="0"/>
              <a:t> : </a:t>
            </a:r>
            <a:r>
              <a:rPr lang="en-GB" b="1" dirty="0" err="1"/>
              <a:t>IUpdateMyThingForFooinService</a:t>
            </a:r>
            <a:endParaRPr lang="en-GB" b="1" dirty="0"/>
          </a:p>
          <a:p>
            <a:pPr marL="0" indent="0">
              <a:buNone/>
            </a:pPr>
            <a:r>
              <a:rPr lang="en-GB" b="1" dirty="0"/>
              <a:t>{</a:t>
            </a:r>
          </a:p>
          <a:p>
            <a:pPr marL="0" indent="0">
              <a:buNone/>
            </a:pPr>
            <a:r>
              <a:rPr lang="en-GB" b="1" dirty="0"/>
              <a:t>   public void </a:t>
            </a:r>
            <a:r>
              <a:rPr lang="en-GB" b="1" dirty="0" err="1"/>
              <a:t>UpdateMyThingForFoo</a:t>
            </a:r>
            <a:r>
              <a:rPr lang="en-GB" b="1" dirty="0"/>
              <a:t>(/* .. parameters ...*/)</a:t>
            </a:r>
          </a:p>
          <a:p>
            <a:pPr marL="0" indent="0">
              <a:buNone/>
            </a:pPr>
            <a:r>
              <a:rPr lang="en-GB" b="1" dirty="0"/>
              <a:t>  {</a:t>
            </a:r>
          </a:p>
          <a:p>
            <a:pPr marL="0" indent="0">
              <a:buNone/>
            </a:pPr>
            <a:r>
              <a:rPr lang="en-GB" b="1" dirty="0"/>
              <a:t>    /*Other Stuff*/</a:t>
            </a:r>
          </a:p>
          <a:p>
            <a:pPr marL="0" indent="0">
              <a:buNone/>
            </a:pPr>
            <a:r>
              <a:rPr lang="en-GB" b="1" dirty="0"/>
              <a:t>  }</a:t>
            </a:r>
          </a:p>
          <a:p>
            <a:pPr marL="0" indent="0">
              <a:buNone/>
            </a:pPr>
            <a:r>
              <a:rPr lang="en-GB" b="1" dirty="0"/>
              <a:t>}</a:t>
            </a:r>
          </a:p>
          <a:p>
            <a:pPr marL="0" indent="0">
              <a:buNone/>
            </a:pPr>
            <a:endParaRPr lang="en-GB" dirty="0"/>
          </a:p>
          <a:p>
            <a:pPr marL="0" indent="0">
              <a:buNone/>
            </a:pPr>
            <a:r>
              <a:rPr lang="en-GB" dirty="0"/>
              <a:t>using an interface to represent a command as</a:t>
            </a:r>
          </a:p>
          <a:p>
            <a:pPr marL="0" indent="0">
              <a:buNone/>
            </a:pPr>
            <a:endParaRPr lang="en-GB" dirty="0"/>
          </a:p>
          <a:p>
            <a:pPr marL="0" indent="0">
              <a:buNone/>
            </a:pPr>
            <a:r>
              <a:rPr lang="en-GB" b="1" dirty="0" smtClean="0"/>
              <a:t>public </a:t>
            </a:r>
            <a:r>
              <a:rPr lang="en-GB" b="1" dirty="0"/>
              <a:t>interface </a:t>
            </a:r>
            <a:r>
              <a:rPr lang="en-GB" b="1" dirty="0" err="1"/>
              <a:t>IAmACommand</a:t>
            </a:r>
            <a:endParaRPr lang="en-GB" b="1" dirty="0"/>
          </a:p>
          <a:p>
            <a:pPr marL="0" indent="0">
              <a:buNone/>
            </a:pPr>
            <a:r>
              <a:rPr lang="en-GB" b="1" dirty="0" smtClean="0"/>
              <a:t>{</a:t>
            </a:r>
          </a:p>
          <a:p>
            <a:pPr marL="0" indent="0">
              <a:buNone/>
            </a:pPr>
            <a:r>
              <a:rPr lang="en-GB" b="1" dirty="0" smtClean="0"/>
              <a:t>    void </a:t>
            </a:r>
            <a:r>
              <a:rPr lang="en-GB" b="1" dirty="0"/>
              <a:t>Execute();</a:t>
            </a:r>
          </a:p>
          <a:p>
            <a:pPr marL="0" indent="0">
              <a:buNone/>
            </a:pPr>
            <a:r>
              <a:rPr lang="en-GB" b="1" dirty="0"/>
              <a:t>}</a:t>
            </a:r>
          </a:p>
          <a:p>
            <a:pPr marL="0" indent="0">
              <a:buNone/>
            </a:pPr>
            <a:endParaRPr lang="en-GB" dirty="0"/>
          </a:p>
          <a:p>
            <a:pPr marL="0" indent="0">
              <a:buNone/>
            </a:pPr>
            <a:r>
              <a:rPr lang="en-GB" b="1" dirty="0"/>
              <a:t>public class </a:t>
            </a:r>
            <a:r>
              <a:rPr lang="en-GB" b="1" dirty="0" err="1"/>
              <a:t>UpdateMyThingForFooFooCommand</a:t>
            </a:r>
            <a:r>
              <a:rPr lang="en-GB" b="1" dirty="0"/>
              <a:t> </a:t>
            </a:r>
          </a:p>
          <a:p>
            <a:pPr marL="0" indent="0">
              <a:buNone/>
            </a:pPr>
            <a:r>
              <a:rPr lang="en-GB" b="1" dirty="0"/>
              <a:t>{</a:t>
            </a:r>
          </a:p>
          <a:p>
            <a:pPr marL="0" indent="0">
              <a:buNone/>
            </a:pPr>
            <a:r>
              <a:rPr lang="en-GB" b="1" dirty="0" smtClean="0"/>
              <a:t>    public </a:t>
            </a:r>
            <a:r>
              <a:rPr lang="en-GB" b="1" dirty="0" err="1"/>
              <a:t>UpdateMyThingForFooCommand</a:t>
            </a:r>
            <a:r>
              <a:rPr lang="en-GB" b="1" dirty="0"/>
              <a:t>(/* .. parameters ...*/)</a:t>
            </a:r>
          </a:p>
          <a:p>
            <a:pPr marL="0" indent="0">
              <a:buNone/>
            </a:pPr>
            <a:r>
              <a:rPr lang="en-GB" b="1" dirty="0" smtClean="0"/>
              <a:t>    {</a:t>
            </a:r>
            <a:endParaRPr lang="en-GB" b="1" dirty="0"/>
          </a:p>
          <a:p>
            <a:pPr marL="0" indent="0">
              <a:buNone/>
            </a:pPr>
            <a:r>
              <a:rPr lang="en-GB" b="1" dirty="0" smtClean="0"/>
              <a:t>        /* </a:t>
            </a:r>
            <a:r>
              <a:rPr lang="en-GB" b="1" dirty="0"/>
              <a:t>Initialize state of command for members */</a:t>
            </a:r>
          </a:p>
          <a:p>
            <a:pPr marL="0" indent="0">
              <a:buNone/>
            </a:pPr>
            <a:r>
              <a:rPr lang="en-GB" b="1" dirty="0" smtClean="0"/>
              <a:t>    }</a:t>
            </a:r>
            <a:endParaRPr lang="en-GB" b="1" dirty="0"/>
          </a:p>
          <a:p>
            <a:pPr marL="0" indent="0">
              <a:buNone/>
            </a:pPr>
            <a:endParaRPr lang="en-GB" b="1" dirty="0"/>
          </a:p>
          <a:p>
            <a:pPr marL="0" indent="0">
              <a:buNone/>
            </a:pPr>
            <a:r>
              <a:rPr lang="en-GB" b="1" dirty="0"/>
              <a:t>  public void Execute()</a:t>
            </a:r>
          </a:p>
          <a:p>
            <a:pPr marL="0" indent="0">
              <a:buNone/>
            </a:pPr>
            <a:r>
              <a:rPr lang="en-GB" b="1" dirty="0"/>
              <a:t>  {</a:t>
            </a:r>
          </a:p>
          <a:p>
            <a:pPr marL="0" indent="0">
              <a:buNone/>
            </a:pPr>
            <a:r>
              <a:rPr lang="en-GB" b="1" dirty="0"/>
              <a:t>    </a:t>
            </a:r>
            <a:r>
              <a:rPr lang="en-GB" b="1" dirty="0" smtClean="0"/>
              <a:t>    /*</a:t>
            </a:r>
            <a:r>
              <a:rPr lang="en-GB" b="1" dirty="0"/>
              <a:t>Other Stuff*/</a:t>
            </a:r>
          </a:p>
          <a:p>
            <a:pPr marL="0" indent="0">
              <a:buNone/>
            </a:pPr>
            <a:r>
              <a:rPr lang="en-GB" b="1" dirty="0"/>
              <a:t>  }</a:t>
            </a:r>
          </a:p>
          <a:p>
            <a:pPr marL="0" indent="0">
              <a:buNone/>
            </a:pPr>
            <a:r>
              <a:rPr lang="en-GB" b="1" dirty="0"/>
              <a:t>}</a:t>
            </a:r>
          </a:p>
          <a:p>
            <a:pPr marL="0" indent="0">
              <a:buNone/>
            </a:pPr>
            <a:endParaRPr lang="en-GB" dirty="0"/>
          </a:p>
        </p:txBody>
      </p:sp>
      <p:sp>
        <p:nvSpPr>
          <p:cNvPr id="9" name="Text Placeholder 8"/>
          <p:cNvSpPr>
            <a:spLocks noGrp="1"/>
          </p:cNvSpPr>
          <p:nvPr>
            <p:ph type="body" sz="half" idx="2"/>
          </p:nvPr>
        </p:nvSpPr>
        <p:spPr/>
        <p:txBody>
          <a:bodyPr/>
          <a:lstStyle/>
          <a:p>
            <a:r>
              <a:rPr lang="en-GB" dirty="0"/>
              <a:t>Implementing the pattern is simple, we implement a command interface, that has a method to execute the command. We then create a concrete instance of the command that derives from this interface. The invoking class executes the command without being directly coupled to the receiver which the command uses to implement the action requested.</a:t>
            </a:r>
          </a:p>
          <a:p>
            <a:endParaRPr lang="en-GB" dirty="0"/>
          </a:p>
        </p:txBody>
      </p:sp>
    </p:spTree>
    <p:extLst>
      <p:ext uri="{BB962C8B-B14F-4D97-AF65-F5344CB8AC3E}">
        <p14:creationId xmlns:p14="http://schemas.microsoft.com/office/powerpoint/2010/main" val="200939151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348031"/>
            <a:ext cx="4040188" cy="639762"/>
          </a:xfrm>
        </p:spPr>
        <p:txBody>
          <a:bodyPr/>
          <a:lstStyle/>
          <a:p>
            <a:r>
              <a:rPr lang="en-GB" dirty="0" smtClean="0"/>
              <a:t>Command Sequence Diagram</a:t>
            </a:r>
            <a:endParaRPr lang="en-GB" dirty="0"/>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560824"/>
            <a:ext cx="4040188" cy="2201490"/>
          </a:xfrm>
        </p:spPr>
      </p:pic>
      <p:sp>
        <p:nvSpPr>
          <p:cNvPr id="12" name="Content Placeholder 11"/>
          <p:cNvSpPr>
            <a:spLocks noGrp="1"/>
          </p:cNvSpPr>
          <p:nvPr>
            <p:ph sz="quarter" idx="4"/>
          </p:nvPr>
        </p:nvSpPr>
        <p:spPr>
          <a:xfrm>
            <a:off x="4644008" y="1789361"/>
            <a:ext cx="4041775" cy="3744416"/>
          </a:xfrm>
        </p:spPr>
        <p:txBody>
          <a:bodyPr>
            <a:normAutofit/>
          </a:bodyPr>
          <a:lstStyle/>
          <a:p>
            <a:pPr marL="0" indent="0">
              <a:buNone/>
            </a:pPr>
            <a:r>
              <a:rPr lang="en-GB" sz="2000" dirty="0"/>
              <a:t>An Invoker object stores the concrete Command object.</a:t>
            </a:r>
          </a:p>
          <a:p>
            <a:pPr marL="0" indent="0">
              <a:buNone/>
            </a:pPr>
            <a:r>
              <a:rPr lang="en-GB" sz="2000" dirty="0"/>
              <a:t>The invoker issues a request by calling Execute on the command. When commands are </a:t>
            </a:r>
            <a:r>
              <a:rPr lang="en-GB" sz="2000" dirty="0" smtClean="0"/>
              <a:t>un-doable, the </a:t>
            </a:r>
            <a:r>
              <a:rPr lang="en-GB" sz="2000" dirty="0"/>
              <a:t>Command stores state for undoing the command prior to invoking Execute.</a:t>
            </a:r>
          </a:p>
          <a:p>
            <a:pPr marL="0" indent="0">
              <a:buNone/>
            </a:pPr>
            <a:r>
              <a:rPr lang="en-GB" sz="2000" dirty="0"/>
              <a:t>The Command object invokes operations on its receiver to carry out the request</a:t>
            </a:r>
          </a:p>
        </p:txBody>
      </p:sp>
    </p:spTree>
    <p:extLst>
      <p:ext uri="{BB962C8B-B14F-4D97-AF65-F5344CB8AC3E}">
        <p14:creationId xmlns:p14="http://schemas.microsoft.com/office/powerpoint/2010/main" val="189188804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5536" y="404664"/>
            <a:ext cx="4040188" cy="639762"/>
          </a:xfrm>
        </p:spPr>
        <p:txBody>
          <a:bodyPr/>
          <a:lstStyle/>
          <a:p>
            <a:r>
              <a:rPr lang="en-GB" dirty="0" smtClean="0"/>
              <a:t>Example</a:t>
            </a:r>
            <a:endParaRPr lang="en-GB" dirty="0"/>
          </a:p>
        </p:txBody>
      </p:sp>
      <p:pic>
        <p:nvPicPr>
          <p:cNvPr id="8" name="Content Placeholder 7"/>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251520" y="1988840"/>
            <a:ext cx="8768605" cy="3744416"/>
          </a:xfrm>
        </p:spPr>
      </p:pic>
      <p:pic>
        <p:nvPicPr>
          <p:cNvPr id="7" name="Picture 4" descr="https://github.com/Netflix/Hystrix/wiki/images/hystrix-logo-tagline-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60648"/>
            <a:ext cx="3277164"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9423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r>
              <a:rPr lang="en-GB" dirty="0" smtClean="0"/>
              <a:t>Macro Command</a:t>
            </a:r>
            <a:endParaRPr lang="en-GB" dirty="0"/>
          </a:p>
        </p:txBody>
      </p:sp>
      <p:sp>
        <p:nvSpPr>
          <p:cNvPr id="4" name="Content Placeholder 3"/>
          <p:cNvSpPr>
            <a:spLocks noGrp="1"/>
          </p:cNvSpPr>
          <p:nvPr>
            <p:ph sz="half" idx="2"/>
          </p:nvPr>
        </p:nvSpPr>
        <p:spPr/>
        <p:txBody>
          <a:bodyPr/>
          <a:lstStyle/>
          <a:p>
            <a:pPr marL="0" indent="0">
              <a:buNone/>
            </a:pPr>
            <a:r>
              <a:rPr lang="en-GB" dirty="0"/>
              <a:t>A Macro command is a command that consists of other commands. At its simplest form this is just a class that contains a list of commands to execute in sequence. A Macro Command has no Receiver, because each Command in the list has its own Receiver </a:t>
            </a:r>
          </a:p>
        </p:txBody>
      </p:sp>
    </p:spTree>
    <p:extLst>
      <p:ext uri="{BB962C8B-B14F-4D97-AF65-F5344CB8AC3E}">
        <p14:creationId xmlns:p14="http://schemas.microsoft.com/office/powerpoint/2010/main" val="36908910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Command </a:t>
            </a:r>
            <a:r>
              <a:rPr lang="en-GB" dirty="0" smtClean="0"/>
              <a:t>Dispatcher</a:t>
            </a:r>
            <a:endParaRPr lang="en-GB"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681197"/>
            <a:ext cx="5111750" cy="3036819"/>
          </a:xfrm>
        </p:spPr>
      </p:pic>
      <p:sp>
        <p:nvSpPr>
          <p:cNvPr id="9" name="Text Placeholder 8"/>
          <p:cNvSpPr>
            <a:spLocks noGrp="1"/>
          </p:cNvSpPr>
          <p:nvPr>
            <p:ph type="body" sz="half" idx="2"/>
          </p:nvPr>
        </p:nvSpPr>
        <p:spPr/>
        <p:txBody>
          <a:bodyPr/>
          <a:lstStyle/>
          <a:p>
            <a:r>
              <a:rPr lang="en-GB" dirty="0" smtClean="0"/>
              <a:t>To decouple a higher and lower layers we want to be able alter the implementation of the commands that we call on the lower layer without altering the calling layer.</a:t>
            </a:r>
          </a:p>
          <a:p>
            <a:r>
              <a:rPr lang="en-GB" dirty="0" smtClean="0"/>
              <a:t>We want to separate an </a:t>
            </a:r>
            <a:r>
              <a:rPr lang="en-GB" b="1" dirty="0" smtClean="0"/>
              <a:t>Action-Request</a:t>
            </a:r>
            <a:r>
              <a:rPr lang="en-GB" dirty="0" smtClean="0"/>
              <a:t> object that contains the identity of the action we want to perform, and the  parameter for that action from the </a:t>
            </a:r>
            <a:r>
              <a:rPr lang="en-GB" b="1" dirty="0" smtClean="0"/>
              <a:t>Action-Handler</a:t>
            </a:r>
            <a:r>
              <a:rPr lang="en-GB" dirty="0" smtClean="0"/>
              <a:t> which knows how to perform that action. </a:t>
            </a:r>
          </a:p>
          <a:p>
            <a:endParaRPr lang="en-GB" dirty="0"/>
          </a:p>
          <a:p>
            <a:r>
              <a:rPr lang="en-GB" dirty="0" smtClean="0"/>
              <a:t>A Command Dispatcher is an object that links the </a:t>
            </a:r>
            <a:r>
              <a:rPr lang="en-GB" b="1" dirty="0" smtClean="0"/>
              <a:t>Action-Request</a:t>
            </a:r>
            <a:r>
              <a:rPr lang="en-GB" dirty="0" smtClean="0"/>
              <a:t> with the appropriate </a:t>
            </a:r>
            <a:r>
              <a:rPr lang="en-GB" b="1" dirty="0" smtClean="0"/>
              <a:t>Action-Handler</a:t>
            </a:r>
            <a:r>
              <a:rPr lang="en-GB" dirty="0" smtClean="0"/>
              <a:t>.</a:t>
            </a:r>
          </a:p>
          <a:p>
            <a:endParaRPr lang="en-GB" dirty="0"/>
          </a:p>
          <a:p>
            <a:r>
              <a:rPr lang="en-GB" dirty="0" smtClean="0"/>
              <a:t>We may distinguish between a </a:t>
            </a:r>
            <a:r>
              <a:rPr lang="en-GB" b="1" dirty="0" smtClean="0"/>
              <a:t>Command</a:t>
            </a:r>
            <a:r>
              <a:rPr lang="en-GB" dirty="0" smtClean="0"/>
              <a:t> Action-Request that has one Action Handler and an </a:t>
            </a:r>
            <a:r>
              <a:rPr lang="en-GB" b="1" dirty="0" smtClean="0"/>
              <a:t>Event</a:t>
            </a:r>
            <a:r>
              <a:rPr lang="en-GB" dirty="0" smtClean="0"/>
              <a:t> Action-Request that has many</a:t>
            </a:r>
            <a:endParaRPr lang="en-GB" dirty="0"/>
          </a:p>
        </p:txBody>
      </p:sp>
    </p:spTree>
    <p:extLst>
      <p:ext uri="{BB962C8B-B14F-4D97-AF65-F5344CB8AC3E}">
        <p14:creationId xmlns:p14="http://schemas.microsoft.com/office/powerpoint/2010/main" val="138715332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Command Processor</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783323"/>
            <a:ext cx="5111750" cy="2832566"/>
          </a:xfrm>
        </p:spPr>
      </p:pic>
      <p:sp>
        <p:nvSpPr>
          <p:cNvPr id="4" name="Text Placeholder 3"/>
          <p:cNvSpPr>
            <a:spLocks noGrp="1"/>
          </p:cNvSpPr>
          <p:nvPr>
            <p:ph type="body" sz="half" idx="2"/>
          </p:nvPr>
        </p:nvSpPr>
        <p:spPr/>
        <p:txBody>
          <a:bodyPr>
            <a:normAutofit/>
          </a:bodyPr>
          <a:lstStyle/>
          <a:p>
            <a:r>
              <a:rPr lang="en-GB" dirty="0"/>
              <a:t>The Command Processor pattern provides details of how to manage a set of commands used to </a:t>
            </a:r>
            <a:r>
              <a:rPr lang="en-GB" dirty="0" smtClean="0"/>
              <a:t>separate </a:t>
            </a:r>
            <a:r>
              <a:rPr lang="en-GB" dirty="0"/>
              <a:t>the request for service from its execution. </a:t>
            </a:r>
            <a:endParaRPr lang="en-GB" dirty="0" smtClean="0"/>
          </a:p>
          <a:p>
            <a:r>
              <a:rPr lang="en-GB" dirty="0" smtClean="0"/>
              <a:t>The </a:t>
            </a:r>
            <a:r>
              <a:rPr lang="en-GB" dirty="0"/>
              <a:t>Command Processor accepts requests for Commands, schedules and executes them, manages their history (such as storing for later undo or replay) and performs any other orthogonal housekeeping operations. The client is decoupled from the responsibilities of managing and scheduling commands.</a:t>
            </a:r>
          </a:p>
          <a:p>
            <a:r>
              <a:rPr lang="en-GB" dirty="0" smtClean="0"/>
              <a:t>A </a:t>
            </a:r>
            <a:r>
              <a:rPr lang="en-GB" dirty="0"/>
              <a:t>Command Processor enforces quality of service and maximizes throughput</a:t>
            </a:r>
            <a:r>
              <a:rPr lang="en-GB" dirty="0" smtClean="0"/>
              <a:t>.</a:t>
            </a:r>
          </a:p>
          <a:p>
            <a:r>
              <a:rPr lang="en-GB" dirty="0" smtClean="0"/>
              <a:t>A Command Processor forms a juncture at which concerns like: </a:t>
            </a:r>
            <a:r>
              <a:rPr lang="en-GB" i="1" dirty="0" smtClean="0"/>
              <a:t>retry</a:t>
            </a:r>
            <a:r>
              <a:rPr lang="en-GB" dirty="0" smtClean="0"/>
              <a:t>, </a:t>
            </a:r>
            <a:r>
              <a:rPr lang="en-GB" i="1" dirty="0" smtClean="0"/>
              <a:t>timeout</a:t>
            </a:r>
            <a:r>
              <a:rPr lang="en-GB" dirty="0" smtClean="0"/>
              <a:t> and </a:t>
            </a:r>
            <a:r>
              <a:rPr lang="en-GB" i="1" dirty="0" smtClean="0"/>
              <a:t>circuit breaker</a:t>
            </a:r>
            <a:r>
              <a:rPr lang="en-GB" dirty="0" smtClean="0"/>
              <a:t> can be implemented for all commands.</a:t>
            </a:r>
            <a:endParaRPr lang="en-GB" dirty="0"/>
          </a:p>
        </p:txBody>
      </p:sp>
    </p:spTree>
    <p:extLst>
      <p:ext uri="{BB962C8B-B14F-4D97-AF65-F5344CB8AC3E}">
        <p14:creationId xmlns:p14="http://schemas.microsoft.com/office/powerpoint/2010/main" val="84339073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Demo</a:t>
            </a:r>
            <a:endParaRPr lang="en-GB" dirty="0"/>
          </a:p>
        </p:txBody>
      </p:sp>
      <p:sp>
        <p:nvSpPr>
          <p:cNvPr id="6" name="Content Placeholder 5"/>
          <p:cNvSpPr>
            <a:spLocks noGrp="1"/>
          </p:cNvSpPr>
          <p:nvPr>
            <p:ph idx="1"/>
          </p:nvPr>
        </p:nvSpPr>
        <p:spPr/>
        <p:txBody>
          <a:bodyPr>
            <a:normAutofit/>
          </a:bodyPr>
          <a:lstStyle/>
          <a:p>
            <a:pPr marL="0" indent="0">
              <a:buNone/>
            </a:pPr>
            <a:r>
              <a:rPr lang="en-GB" sz="1800" dirty="0" err="1" smtClean="0"/>
              <a:t>Paramore.Brighter</a:t>
            </a:r>
            <a:endParaRPr lang="en-GB" sz="1800" dirty="0"/>
          </a:p>
        </p:txBody>
      </p:sp>
    </p:spTree>
    <p:extLst>
      <p:ext uri="{BB962C8B-B14F-4D97-AF65-F5344CB8AC3E}">
        <p14:creationId xmlns:p14="http://schemas.microsoft.com/office/powerpoint/2010/main" val="740364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2314600" cy="1162050"/>
          </a:xfrm>
        </p:spPr>
        <p:txBody>
          <a:bodyPr>
            <a:normAutofit/>
          </a:bodyPr>
          <a:lstStyle/>
          <a:p>
            <a:r>
              <a:rPr lang="en-GB" sz="2000" dirty="0" err="1" smtClean="0"/>
              <a:t>Boxology</a:t>
            </a:r>
            <a:endParaRPr lang="en-GB" sz="2000" dirty="0"/>
          </a:p>
        </p:txBody>
      </p:sp>
      <p:sp>
        <p:nvSpPr>
          <p:cNvPr id="4" name="Text Placeholder 3"/>
          <p:cNvSpPr>
            <a:spLocks noGrp="1"/>
          </p:cNvSpPr>
          <p:nvPr>
            <p:ph type="body" sz="half" idx="2"/>
          </p:nvPr>
        </p:nvSpPr>
        <p:spPr>
          <a:xfrm>
            <a:off x="457201" y="1435100"/>
            <a:ext cx="2026568" cy="4691063"/>
          </a:xfrm>
        </p:spPr>
        <p:txBody>
          <a:bodyPr/>
          <a:lstStyle/>
          <a:p>
            <a:r>
              <a:rPr lang="en-US" dirty="0" smtClean="0"/>
              <a:t>Missing from this is obviously any discussion of User Interface styles. The question is whether MVC, for example, is simply a design pattern that fits into another one of these styles or has unique characteristics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95038639"/>
              </p:ext>
            </p:extLst>
          </p:nvPr>
        </p:nvGraphicFramePr>
        <p:xfrm>
          <a:off x="2940496" y="188640"/>
          <a:ext cx="6096000" cy="6522719"/>
        </p:xfrm>
        <a:graphic>
          <a:graphicData uri="http://schemas.openxmlformats.org/drawingml/2006/table">
            <a:tbl>
              <a:tblPr firstRow="1" bandRow="1">
                <a:tableStyleId>{68D230F3-CF80-4859-8CE7-A43EE81993B5}</a:tableStyleId>
              </a:tblPr>
              <a:tblGrid>
                <a:gridCol w="2032000"/>
                <a:gridCol w="2032000"/>
                <a:gridCol w="2032000"/>
              </a:tblGrid>
              <a:tr h="370840">
                <a:tc>
                  <a:txBody>
                    <a:bodyPr/>
                    <a:lstStyle/>
                    <a:p>
                      <a:r>
                        <a:rPr lang="en-US" sz="1400" dirty="0" smtClean="0"/>
                        <a:t>Data Flow</a:t>
                      </a:r>
                      <a:endParaRPr lang="en-US" sz="1400" dirty="0"/>
                    </a:p>
                  </a:txBody>
                  <a:tcPr/>
                </a:tc>
                <a:tc>
                  <a:txBody>
                    <a:bodyPr/>
                    <a:lstStyle/>
                    <a:p>
                      <a:r>
                        <a:rPr lang="en-US" sz="1400" b="0" dirty="0" smtClean="0"/>
                        <a:t>Dominated by movement of data through the system, with no “upstream” content control by recipient</a:t>
                      </a:r>
                      <a:endParaRPr lang="en-US" sz="1400" dirty="0"/>
                    </a:p>
                  </a:txBody>
                  <a:tcPr/>
                </a:tc>
                <a:tc>
                  <a:txBody>
                    <a:bodyPr/>
                    <a:lstStyle/>
                    <a:p>
                      <a:r>
                        <a:rPr lang="en-US" sz="1400" b="0" dirty="0" smtClean="0"/>
                        <a:t>Pipes and Filters</a:t>
                      </a:r>
                    </a:p>
                    <a:p>
                      <a:r>
                        <a:rPr lang="en-US" sz="1400" b="0" dirty="0" smtClean="0"/>
                        <a:t>Batch</a:t>
                      </a:r>
                      <a:r>
                        <a:rPr lang="en-US" sz="1400" b="0" baseline="0" dirty="0" smtClean="0"/>
                        <a:t> Sequential</a:t>
                      </a:r>
                      <a:endParaRPr lang="en-US" sz="1400" b="0" dirty="0" smtClean="0"/>
                    </a:p>
                  </a:txBody>
                  <a:tcPr/>
                </a:tc>
              </a:tr>
              <a:tr h="370840">
                <a:tc>
                  <a:txBody>
                    <a:bodyPr/>
                    <a:lstStyle/>
                    <a:p>
                      <a:r>
                        <a:rPr lang="en-US" sz="1400" b="1" dirty="0" smtClean="0"/>
                        <a:t>Data Centered</a:t>
                      </a:r>
                      <a:endParaRPr lang="en-US" sz="1400" b="1" dirty="0"/>
                    </a:p>
                  </a:txBody>
                  <a:tcPr/>
                </a:tc>
                <a:tc>
                  <a:txBody>
                    <a:bodyPr/>
                    <a:lstStyle/>
                    <a:p>
                      <a:r>
                        <a:rPr lang="en-US" sz="1400" b="0" dirty="0" smtClean="0"/>
                        <a:t>Dominated</a:t>
                      </a:r>
                      <a:r>
                        <a:rPr lang="en-US" sz="1400" b="0" baseline="0" dirty="0" smtClean="0"/>
                        <a:t> by a complex central data store manipulated by independent components</a:t>
                      </a:r>
                      <a:endParaRPr lang="en-US" sz="1400" b="0" dirty="0"/>
                    </a:p>
                  </a:txBody>
                  <a:tcPr/>
                </a:tc>
                <a:tc>
                  <a:txBody>
                    <a:bodyPr/>
                    <a:lstStyle/>
                    <a:p>
                      <a:r>
                        <a:rPr lang="en-US" sz="1400" b="0" dirty="0" smtClean="0"/>
                        <a:t>Repository</a:t>
                      </a:r>
                    </a:p>
                    <a:p>
                      <a:r>
                        <a:rPr lang="en-US" sz="1400" b="0" i="0" dirty="0" smtClean="0">
                          <a:solidFill>
                            <a:schemeClr val="bg1">
                              <a:lumMod val="50000"/>
                            </a:schemeClr>
                          </a:solidFill>
                        </a:rPr>
                        <a:t>Blackboards</a:t>
                      </a:r>
                      <a:endParaRPr lang="en-US" sz="1400" b="0" i="0" dirty="0" smtClean="0">
                        <a:solidFill>
                          <a:schemeClr val="bg1">
                            <a:lumMod val="50000"/>
                          </a:schemeClr>
                        </a:solidFill>
                      </a:endParaRPr>
                    </a:p>
                  </a:txBody>
                  <a:tcPr/>
                </a:tc>
              </a:tr>
              <a:tr h="370840">
                <a:tc>
                  <a:txBody>
                    <a:bodyPr/>
                    <a:lstStyle/>
                    <a:p>
                      <a:r>
                        <a:rPr lang="en-US" sz="1400" b="1" dirty="0" smtClean="0">
                          <a:solidFill>
                            <a:srgbClr val="7F7F7F"/>
                          </a:solidFill>
                        </a:rPr>
                        <a:t>Data Sharing</a:t>
                      </a:r>
                      <a:endParaRPr lang="en-US" sz="1400" b="1" dirty="0">
                        <a:solidFill>
                          <a:srgbClr val="7F7F7F"/>
                        </a:solidFill>
                      </a:endParaRPr>
                    </a:p>
                  </a:txBody>
                  <a:tcPr/>
                </a:tc>
                <a:tc>
                  <a:txBody>
                    <a:bodyPr/>
                    <a:lstStyle/>
                    <a:p>
                      <a:r>
                        <a:rPr lang="en-US" sz="1400" b="0" dirty="0" smtClean="0"/>
                        <a:t>Dominated by sharing of data amongst components</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bg1">
                              <a:lumMod val="50000"/>
                            </a:schemeClr>
                          </a:solidFill>
                        </a:rPr>
                        <a:t>Hypertext Systems</a:t>
                      </a:r>
                    </a:p>
                    <a:p>
                      <a:r>
                        <a:rPr lang="en-US" sz="1400" baseline="0" dirty="0" smtClean="0">
                          <a:solidFill>
                            <a:srgbClr val="7F7F7F"/>
                          </a:solidFill>
                        </a:rPr>
                        <a:t>Compound Document</a:t>
                      </a:r>
                      <a:endParaRPr lang="en-US" sz="1400" baseline="0" dirty="0" smtClean="0">
                        <a:solidFill>
                          <a:srgbClr val="7F7F7F"/>
                        </a:solidFill>
                      </a:endParaRPr>
                    </a:p>
                  </a:txBody>
                  <a:tcPr/>
                </a:tc>
              </a:tr>
              <a:tr h="370840">
                <a:tc>
                  <a:txBody>
                    <a:bodyPr/>
                    <a:lstStyle/>
                    <a:p>
                      <a:r>
                        <a:rPr lang="en-US" sz="1400" b="1" dirty="0" smtClean="0"/>
                        <a:t>Call &amp;</a:t>
                      </a:r>
                      <a:r>
                        <a:rPr lang="en-US" sz="1400" b="1" baseline="0" dirty="0" smtClean="0"/>
                        <a:t> Return Systems</a:t>
                      </a:r>
                      <a:endParaRPr lang="en-US" sz="1400" b="1" dirty="0"/>
                    </a:p>
                  </a:txBody>
                  <a:tcPr/>
                </a:tc>
                <a:tc>
                  <a:txBody>
                    <a:bodyPr/>
                    <a:lstStyle/>
                    <a:p>
                      <a:r>
                        <a:rPr lang="en-US" sz="1400" b="0" dirty="0" smtClean="0"/>
                        <a:t>Dominated by order of computation, usually with a single thread of control</a:t>
                      </a:r>
                      <a:endParaRPr lang="en-US" sz="1400" b="0" dirty="0"/>
                    </a:p>
                  </a:txBody>
                  <a:tcPr/>
                </a:tc>
                <a:tc>
                  <a:txBody>
                    <a:bodyPr/>
                    <a:lstStyle/>
                    <a:p>
                      <a:r>
                        <a:rPr lang="en-US" sz="1400" dirty="0" smtClean="0">
                          <a:solidFill>
                            <a:schemeClr val="bg1">
                              <a:lumMod val="50000"/>
                            </a:schemeClr>
                          </a:solidFill>
                        </a:rPr>
                        <a:t>Procedural</a:t>
                      </a:r>
                    </a:p>
                    <a:p>
                      <a:r>
                        <a:rPr lang="en-US" sz="1400" dirty="0" smtClean="0"/>
                        <a:t>Object</a:t>
                      </a:r>
                      <a:r>
                        <a:rPr lang="en-US" sz="1400" baseline="0" dirty="0" smtClean="0"/>
                        <a:t> </a:t>
                      </a:r>
                      <a:r>
                        <a:rPr lang="en-US" sz="1400" baseline="0" dirty="0" smtClean="0"/>
                        <a:t>Oriented</a:t>
                      </a:r>
                    </a:p>
                    <a:p>
                      <a:r>
                        <a:rPr lang="en-US" sz="1400" baseline="0" dirty="0" smtClean="0">
                          <a:solidFill>
                            <a:schemeClr val="bg1">
                              <a:lumMod val="50000"/>
                            </a:schemeClr>
                          </a:solidFill>
                        </a:rPr>
                        <a:t>Naïve Client Server</a:t>
                      </a:r>
                      <a:endParaRPr lang="en-US" sz="1400" baseline="0" dirty="0" smtClean="0">
                        <a:solidFill>
                          <a:schemeClr val="bg1">
                            <a:lumMod val="50000"/>
                          </a:schemeClr>
                        </a:solidFill>
                      </a:endParaRPr>
                    </a:p>
                  </a:txBody>
                  <a:tcPr/>
                </a:tc>
              </a:tr>
              <a:tr h="370840">
                <a:tc>
                  <a:txBody>
                    <a:bodyPr/>
                    <a:lstStyle/>
                    <a:p>
                      <a:r>
                        <a:rPr lang="en-US" sz="1400" b="1" dirty="0" smtClean="0"/>
                        <a:t>Interacting Processes</a:t>
                      </a:r>
                      <a:endParaRPr lang="en-US" sz="1400" b="1" dirty="0"/>
                    </a:p>
                  </a:txBody>
                  <a:tcPr/>
                </a:tc>
                <a:tc>
                  <a:txBody>
                    <a:bodyPr/>
                    <a:lstStyle/>
                    <a:p>
                      <a:r>
                        <a:rPr lang="en-US" sz="1400" b="0" dirty="0" smtClean="0"/>
                        <a:t>Dominated</a:t>
                      </a:r>
                      <a:r>
                        <a:rPr lang="en-US" sz="1400" b="0" baseline="0" dirty="0" smtClean="0"/>
                        <a:t> by communication between independent, usually concurrent, processes</a:t>
                      </a:r>
                      <a:endParaRPr lang="en-US" sz="1400" b="0" dirty="0"/>
                    </a:p>
                  </a:txBody>
                  <a:tcPr/>
                </a:tc>
                <a:tc>
                  <a:txBody>
                    <a:bodyPr/>
                    <a:lstStyle/>
                    <a:p>
                      <a:r>
                        <a:rPr lang="en-US" sz="1400" dirty="0" smtClean="0"/>
                        <a:t>Event Driven (Implicit , Reactive, or Decoupled Invocation)</a:t>
                      </a:r>
                    </a:p>
                    <a:p>
                      <a:r>
                        <a:rPr lang="en-US" sz="1400" i="0" dirty="0" smtClean="0">
                          <a:solidFill>
                            <a:schemeClr val="bg1">
                              <a:lumMod val="50000"/>
                            </a:schemeClr>
                          </a:solidFill>
                        </a:rPr>
                        <a:t>Event </a:t>
                      </a:r>
                      <a:r>
                        <a:rPr lang="en-US" sz="1400" i="0" dirty="0" smtClean="0">
                          <a:solidFill>
                            <a:schemeClr val="bg1">
                              <a:lumMod val="50000"/>
                            </a:schemeClr>
                          </a:solidFill>
                        </a:rPr>
                        <a:t>Sourcing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Broker</a:t>
                      </a:r>
                    </a:p>
                    <a:p>
                      <a:r>
                        <a:rPr lang="en-US" sz="1400" dirty="0" smtClean="0">
                          <a:solidFill>
                            <a:srgbClr val="7F7F7F"/>
                          </a:solidFill>
                        </a:rPr>
                        <a:t>SOA</a:t>
                      </a:r>
                    </a:p>
                  </a:txBody>
                  <a:tcPr/>
                </a:tc>
              </a:tr>
              <a:tr h="370840">
                <a:tc>
                  <a:txBody>
                    <a:bodyPr/>
                    <a:lstStyle/>
                    <a:p>
                      <a:r>
                        <a:rPr lang="en-US" sz="1400" b="1" dirty="0" smtClean="0"/>
                        <a:t>Hierarchical Systems</a:t>
                      </a:r>
                      <a:endParaRPr lang="en-US" sz="1400" b="1" dirty="0"/>
                    </a:p>
                  </a:txBody>
                  <a:tcPr/>
                </a:tc>
                <a:tc>
                  <a:txBody>
                    <a:bodyPr/>
                    <a:lstStyle/>
                    <a:p>
                      <a:r>
                        <a:rPr lang="en-US" sz="1400" b="0" dirty="0" smtClean="0"/>
                        <a:t>Dominate by reduced</a:t>
                      </a:r>
                      <a:r>
                        <a:rPr lang="en-US" sz="1400" b="0" baseline="0" dirty="0" smtClean="0"/>
                        <a:t> coupling with the partition of the system into subsystems with limited interaction</a:t>
                      </a:r>
                      <a:endParaRPr lang="en-US" sz="1400" b="0" dirty="0"/>
                    </a:p>
                  </a:txBody>
                  <a:tcPr/>
                </a:tc>
                <a:tc>
                  <a:txBody>
                    <a:bodyPr/>
                    <a:lstStyle/>
                    <a:p>
                      <a:r>
                        <a:rPr lang="en-US" sz="1400" dirty="0" smtClean="0">
                          <a:solidFill>
                            <a:schemeClr val="bg1">
                              <a:lumMod val="50000"/>
                            </a:schemeClr>
                          </a:solidFill>
                        </a:rPr>
                        <a:t>Interpreters</a:t>
                      </a:r>
                    </a:p>
                    <a:p>
                      <a:r>
                        <a:rPr lang="en-US" sz="1400" dirty="0" smtClean="0">
                          <a:solidFill>
                            <a:schemeClr val="bg1">
                              <a:lumMod val="50000"/>
                            </a:schemeClr>
                          </a:solidFill>
                        </a:rPr>
                        <a:t>Rule</a:t>
                      </a:r>
                      <a:r>
                        <a:rPr lang="en-US" sz="1400" baseline="0" dirty="0" smtClean="0">
                          <a:solidFill>
                            <a:schemeClr val="bg1">
                              <a:lumMod val="50000"/>
                            </a:schemeClr>
                          </a:solidFill>
                        </a:rPr>
                        <a:t>-Based </a:t>
                      </a:r>
                      <a:r>
                        <a:rPr lang="en-US" sz="1400" baseline="0" dirty="0" smtClean="0">
                          <a:solidFill>
                            <a:schemeClr val="bg1">
                              <a:lumMod val="50000"/>
                            </a:schemeClr>
                          </a:solidFill>
                        </a:rPr>
                        <a:t>Systems</a:t>
                      </a:r>
                    </a:p>
                    <a:p>
                      <a:r>
                        <a:rPr lang="en-US" sz="1400" baseline="0" dirty="0" smtClean="0"/>
                        <a:t>Layers</a:t>
                      </a:r>
                    </a:p>
                    <a:p>
                      <a:r>
                        <a:rPr lang="en-US" sz="1400" dirty="0" smtClean="0"/>
                        <a:t>CQRS</a:t>
                      </a:r>
                    </a:p>
                  </a:txBody>
                  <a:tcPr/>
                </a:tc>
              </a:tr>
            </a:tbl>
          </a:graphicData>
        </a:graphic>
      </p:graphicFrame>
    </p:spTree>
    <p:extLst>
      <p:ext uri="{BB962C8B-B14F-4D97-AF65-F5344CB8AC3E}">
        <p14:creationId xmlns:p14="http://schemas.microsoft.com/office/powerpoint/2010/main" val="873770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CQRS</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a:bodyPr>
          <a:lstStyle/>
          <a:p>
            <a:pPr marL="0" indent="0">
              <a:buNone/>
            </a:pPr>
            <a:r>
              <a:rPr lang="en-GB" sz="1400" dirty="0" smtClean="0"/>
              <a:t>A read heavy system processes far more transactions reading data from a repository than writing them.</a:t>
            </a:r>
          </a:p>
          <a:p>
            <a:pPr marL="0" indent="0">
              <a:buNone/>
            </a:pPr>
            <a:r>
              <a:rPr lang="en-GB" sz="1400" dirty="0" smtClean="0"/>
              <a:t>In a </a:t>
            </a:r>
            <a:r>
              <a:rPr lang="en-GB" sz="1400" i="1" dirty="0" smtClean="0"/>
              <a:t>complex domain model</a:t>
            </a:r>
            <a:r>
              <a:rPr lang="en-GB" sz="1400" dirty="0" smtClean="0"/>
              <a:t> it can be difficult to </a:t>
            </a:r>
            <a:r>
              <a:rPr lang="en-GB" sz="1400" i="1" dirty="0" smtClean="0"/>
              <a:t>optimize for performance of the read model</a:t>
            </a:r>
            <a:r>
              <a:rPr lang="en-GB" sz="1400" dirty="0" smtClean="0"/>
              <a:t> at the same time as the write model.</a:t>
            </a:r>
          </a:p>
          <a:p>
            <a:pPr marL="0" indent="0">
              <a:buNone/>
            </a:pPr>
            <a:r>
              <a:rPr lang="en-GB" sz="1400" dirty="0"/>
              <a:t>When the data access </a:t>
            </a:r>
            <a:r>
              <a:rPr lang="en-GB" sz="1400" dirty="0" smtClean="0"/>
              <a:t>layer has complexity to page results or pre-fetch associated entities (eager load) it </a:t>
            </a:r>
            <a:r>
              <a:rPr lang="en-GB" sz="1400" dirty="0"/>
              <a:t>is hard to reason about the complex domain </a:t>
            </a:r>
            <a:r>
              <a:rPr lang="en-GB" sz="1400" dirty="0" smtClean="0"/>
              <a:t>model. Writing </a:t>
            </a:r>
            <a:r>
              <a:rPr lang="en-GB" sz="1400" dirty="0"/>
              <a:t>queries and a simpler model would help that elides some of that complexity</a:t>
            </a:r>
            <a:r>
              <a:rPr lang="en-GB" sz="1400" dirty="0" smtClean="0"/>
              <a:t>.</a:t>
            </a:r>
          </a:p>
          <a:p>
            <a:pPr marL="0" indent="0">
              <a:buNone/>
            </a:pPr>
            <a:r>
              <a:rPr lang="en-GB" sz="1400" dirty="0" smtClean="0"/>
              <a:t>The use of DTOs to simplify for ‘on glass’ results in violations of information hiding for domain objects, just to allow them to be displayed.</a:t>
            </a:r>
            <a:endParaRPr lang="en-GB" sz="1400" dirty="0"/>
          </a:p>
          <a:p>
            <a:pPr marL="0" indent="0">
              <a:buNone/>
            </a:pPr>
            <a:r>
              <a:rPr lang="en-GB" sz="1400" dirty="0" smtClean="0"/>
              <a:t>Where the read model can be much simpler than the write model, because we don’t have to worry about transactional boundaries such as aggregates, or retrieve less data (such as an Id and Description).</a:t>
            </a:r>
          </a:p>
          <a:p>
            <a:pPr marL="0" indent="0">
              <a:buNone/>
            </a:pPr>
            <a:endParaRPr lang="en-GB" sz="1400" dirty="0" smtClean="0"/>
          </a:p>
          <a:p>
            <a:pPr marL="0" indent="0">
              <a:buNone/>
            </a:pPr>
            <a:endParaRPr lang="en-GB" sz="1400" dirty="0"/>
          </a:p>
        </p:txBody>
      </p:sp>
      <p:sp>
        <p:nvSpPr>
          <p:cNvPr id="38" name="Content Placeholder 8"/>
          <p:cNvSpPr>
            <a:spLocks noGrp="1"/>
          </p:cNvSpPr>
          <p:nvPr>
            <p:ph sz="half" idx="2"/>
          </p:nvPr>
        </p:nvSpPr>
        <p:spPr>
          <a:xfrm>
            <a:off x="4564260" y="2174875"/>
            <a:ext cx="4040188" cy="3951288"/>
          </a:xfrm>
        </p:spPr>
        <p:txBody>
          <a:bodyPr>
            <a:normAutofit/>
          </a:bodyPr>
          <a:lstStyle/>
          <a:p>
            <a:pPr marL="0" indent="0">
              <a:buNone/>
            </a:pPr>
            <a:r>
              <a:rPr lang="en-GB" sz="1400" dirty="0"/>
              <a:t>On the write side we want to store data in a 3</a:t>
            </a:r>
            <a:r>
              <a:rPr lang="en-GB" sz="1400" baseline="30000" dirty="0"/>
              <a:t>rd</a:t>
            </a:r>
            <a:r>
              <a:rPr lang="en-GB" sz="1400" dirty="0"/>
              <a:t> normal form, but on the read side we could choose to reduce joins by using 1</a:t>
            </a:r>
            <a:r>
              <a:rPr lang="en-GB" sz="1400" baseline="30000" dirty="0"/>
              <a:t>st</a:t>
            </a:r>
            <a:r>
              <a:rPr lang="en-GB" sz="1400" dirty="0"/>
              <a:t> normal form.</a:t>
            </a:r>
          </a:p>
          <a:p>
            <a:pPr marL="0" indent="0">
              <a:buNone/>
            </a:pPr>
            <a:r>
              <a:rPr lang="en-GB" sz="1400" dirty="0"/>
              <a:t>On the write side we want consistency, to avoid having to resolve conflicting updates (CA), but on the read side we may accept eventual consistency (AP)</a:t>
            </a:r>
          </a:p>
          <a:p>
            <a:pPr marL="0" indent="0">
              <a:buNone/>
            </a:pPr>
            <a:r>
              <a:rPr lang="en-GB" sz="1400" dirty="0" smtClean="0"/>
              <a:t>Where the domain logic: validation, algorithms, invariants and derivations applies differently to writes and reads .</a:t>
            </a:r>
          </a:p>
          <a:p>
            <a:pPr marL="0" indent="0">
              <a:buNone/>
            </a:pPr>
            <a:r>
              <a:rPr lang="en-GB" sz="1400" i="1" dirty="0" smtClean="0"/>
              <a:t>Often the read model only has derivations </a:t>
            </a:r>
            <a:r>
              <a:rPr lang="en-GB" sz="1400" dirty="0" smtClean="0"/>
              <a:t>(looking up facts from knowledge we already have).</a:t>
            </a:r>
          </a:p>
          <a:p>
            <a:pPr marL="0" indent="0">
              <a:buNone/>
            </a:pPr>
            <a:endParaRPr lang="en-GB" sz="1400" dirty="0"/>
          </a:p>
        </p:txBody>
      </p:sp>
    </p:spTree>
    <p:extLst>
      <p:ext uri="{BB962C8B-B14F-4D97-AF65-F5344CB8AC3E}">
        <p14:creationId xmlns:p14="http://schemas.microsoft.com/office/powerpoint/2010/main" val="245437022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6791" y="983867"/>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Presentation</a:t>
            </a:r>
            <a:endParaRPr lang="en-US" dirty="0"/>
          </a:p>
        </p:txBody>
      </p:sp>
      <p:sp>
        <p:nvSpPr>
          <p:cNvPr id="4" name="Rectangle 3"/>
          <p:cNvSpPr/>
          <p:nvPr/>
        </p:nvSpPr>
        <p:spPr>
          <a:xfrm>
            <a:off x="1126791" y="1994914"/>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endParaRPr lang="en-US" dirty="0"/>
          </a:p>
        </p:txBody>
      </p:sp>
      <p:sp>
        <p:nvSpPr>
          <p:cNvPr id="5" name="Rectangle 4"/>
          <p:cNvSpPr/>
          <p:nvPr/>
        </p:nvSpPr>
        <p:spPr>
          <a:xfrm>
            <a:off x="3022662" y="3032447"/>
            <a:ext cx="2910948"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Domain</a:t>
            </a:r>
            <a:endParaRPr lang="en-US" dirty="0"/>
          </a:p>
        </p:txBody>
      </p:sp>
      <p:sp>
        <p:nvSpPr>
          <p:cNvPr id="6" name="Rectangle 5"/>
          <p:cNvSpPr/>
          <p:nvPr/>
        </p:nvSpPr>
        <p:spPr>
          <a:xfrm>
            <a:off x="1126791" y="4230976"/>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Infrastructure</a:t>
            </a:r>
            <a:endParaRPr lang="en-US" dirty="0"/>
          </a:p>
        </p:txBody>
      </p:sp>
      <p:sp>
        <p:nvSpPr>
          <p:cNvPr id="7" name="Can 6"/>
          <p:cNvSpPr/>
          <p:nvPr/>
        </p:nvSpPr>
        <p:spPr>
          <a:xfrm>
            <a:off x="3827513" y="5348659"/>
            <a:ext cx="1073134" cy="96597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8" name="Down Arrow 7"/>
          <p:cNvSpPr/>
          <p:nvPr/>
        </p:nvSpPr>
        <p:spPr>
          <a:xfrm>
            <a:off x="1269924" y="136127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740672" y="1335743"/>
            <a:ext cx="1116657" cy="923330"/>
          </a:xfrm>
          <a:prstGeom prst="rect">
            <a:avLst/>
          </a:prstGeom>
          <a:noFill/>
        </p:spPr>
        <p:txBody>
          <a:bodyPr wrap="square" rtlCol="0">
            <a:spAutoFit/>
          </a:bodyPr>
          <a:lstStyle/>
          <a:p>
            <a:r>
              <a:rPr lang="en-US" dirty="0" smtClean="0"/>
              <a:t>GET a page of data</a:t>
            </a:r>
            <a:endParaRPr lang="en-US" dirty="0"/>
          </a:p>
        </p:txBody>
      </p:sp>
      <p:sp>
        <p:nvSpPr>
          <p:cNvPr id="10" name="Down Arrow 9"/>
          <p:cNvSpPr/>
          <p:nvPr/>
        </p:nvSpPr>
        <p:spPr>
          <a:xfrm>
            <a:off x="1126791" y="2385937"/>
            <a:ext cx="470748" cy="205924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97539" y="2385937"/>
            <a:ext cx="1116657" cy="923330"/>
          </a:xfrm>
          <a:prstGeom prst="rect">
            <a:avLst/>
          </a:prstGeom>
          <a:noFill/>
        </p:spPr>
        <p:txBody>
          <a:bodyPr wrap="square" rtlCol="0">
            <a:spAutoFit/>
          </a:bodyPr>
          <a:lstStyle/>
          <a:p>
            <a:r>
              <a:rPr lang="en-US" dirty="0" smtClean="0"/>
              <a:t>Query entities via ORM</a:t>
            </a:r>
            <a:endParaRPr lang="en-US" dirty="0"/>
          </a:p>
        </p:txBody>
      </p:sp>
      <p:sp>
        <p:nvSpPr>
          <p:cNvPr id="14" name="Down Arrow 13"/>
          <p:cNvSpPr/>
          <p:nvPr/>
        </p:nvSpPr>
        <p:spPr>
          <a:xfrm rot="10800000">
            <a:off x="3022662" y="3547383"/>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493410" y="3674247"/>
            <a:ext cx="1116657" cy="646331"/>
          </a:xfrm>
          <a:prstGeom prst="rect">
            <a:avLst/>
          </a:prstGeom>
          <a:noFill/>
        </p:spPr>
        <p:txBody>
          <a:bodyPr wrap="square" rtlCol="0">
            <a:spAutoFit/>
          </a:bodyPr>
          <a:lstStyle/>
          <a:p>
            <a:r>
              <a:rPr lang="en-US" dirty="0" smtClean="0"/>
              <a:t>Turn rows to entities</a:t>
            </a:r>
            <a:endParaRPr lang="en-US" dirty="0"/>
          </a:p>
        </p:txBody>
      </p:sp>
      <p:sp>
        <p:nvSpPr>
          <p:cNvPr id="16" name="Down Arrow 15"/>
          <p:cNvSpPr/>
          <p:nvPr/>
        </p:nvSpPr>
        <p:spPr>
          <a:xfrm rot="10800000">
            <a:off x="3022662" y="228460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493410" y="2259073"/>
            <a:ext cx="1116657" cy="923330"/>
          </a:xfrm>
          <a:prstGeom prst="rect">
            <a:avLst/>
          </a:prstGeom>
          <a:noFill/>
        </p:spPr>
        <p:txBody>
          <a:bodyPr wrap="square" rtlCol="0">
            <a:spAutoFit/>
          </a:bodyPr>
          <a:lstStyle/>
          <a:p>
            <a:r>
              <a:rPr lang="en-US" dirty="0" smtClean="0"/>
              <a:t>Turn entities to </a:t>
            </a:r>
            <a:r>
              <a:rPr lang="en-US" dirty="0" err="1" smtClean="0"/>
              <a:t>DTOs</a:t>
            </a:r>
            <a:endParaRPr lang="en-US" dirty="0"/>
          </a:p>
        </p:txBody>
      </p:sp>
      <p:sp>
        <p:nvSpPr>
          <p:cNvPr id="18" name="Down Arrow 17"/>
          <p:cNvSpPr/>
          <p:nvPr/>
        </p:nvSpPr>
        <p:spPr>
          <a:xfrm rot="10800000">
            <a:off x="2857329" y="136127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328077" y="1335743"/>
            <a:ext cx="1116657" cy="923330"/>
          </a:xfrm>
          <a:prstGeom prst="rect">
            <a:avLst/>
          </a:prstGeom>
          <a:noFill/>
        </p:spPr>
        <p:txBody>
          <a:bodyPr wrap="square" rtlCol="0">
            <a:spAutoFit/>
          </a:bodyPr>
          <a:lstStyle/>
          <a:p>
            <a:r>
              <a:rPr lang="en-US" dirty="0" smtClean="0"/>
              <a:t>Bind </a:t>
            </a:r>
            <a:r>
              <a:rPr lang="en-US" dirty="0" err="1" smtClean="0"/>
              <a:t>DTOs</a:t>
            </a:r>
            <a:r>
              <a:rPr lang="en-US" dirty="0" smtClean="0"/>
              <a:t> to view</a:t>
            </a:r>
            <a:endParaRPr lang="en-US" dirty="0"/>
          </a:p>
        </p:txBody>
      </p:sp>
      <p:sp>
        <p:nvSpPr>
          <p:cNvPr id="20" name="Down Arrow 19"/>
          <p:cNvSpPr/>
          <p:nvPr/>
        </p:nvSpPr>
        <p:spPr>
          <a:xfrm>
            <a:off x="6405305" y="1386815"/>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913965" y="1361279"/>
            <a:ext cx="1116657" cy="923330"/>
          </a:xfrm>
          <a:prstGeom prst="rect">
            <a:avLst/>
          </a:prstGeom>
          <a:noFill/>
        </p:spPr>
        <p:txBody>
          <a:bodyPr wrap="square" rtlCol="0">
            <a:spAutoFit/>
          </a:bodyPr>
          <a:lstStyle/>
          <a:p>
            <a:r>
              <a:rPr lang="en-US" dirty="0" smtClean="0"/>
              <a:t>POST change to data</a:t>
            </a:r>
            <a:endParaRPr lang="en-US" dirty="0"/>
          </a:p>
        </p:txBody>
      </p:sp>
      <p:sp>
        <p:nvSpPr>
          <p:cNvPr id="22" name="Down Arrow 21"/>
          <p:cNvSpPr/>
          <p:nvPr/>
        </p:nvSpPr>
        <p:spPr>
          <a:xfrm>
            <a:off x="6913965" y="2385937"/>
            <a:ext cx="470748" cy="205924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384713" y="2385937"/>
            <a:ext cx="1116657" cy="923330"/>
          </a:xfrm>
          <a:prstGeom prst="rect">
            <a:avLst/>
          </a:prstGeom>
          <a:noFill/>
        </p:spPr>
        <p:txBody>
          <a:bodyPr wrap="square" rtlCol="0">
            <a:spAutoFit/>
          </a:bodyPr>
          <a:lstStyle/>
          <a:p>
            <a:r>
              <a:rPr lang="en-US" dirty="0" smtClean="0"/>
              <a:t>Query entities via ORM</a:t>
            </a:r>
            <a:endParaRPr lang="en-US" dirty="0"/>
          </a:p>
        </p:txBody>
      </p:sp>
      <p:sp>
        <p:nvSpPr>
          <p:cNvPr id="24" name="Down Arrow 23"/>
          <p:cNvSpPr/>
          <p:nvPr/>
        </p:nvSpPr>
        <p:spPr>
          <a:xfrm rot="10800000">
            <a:off x="4665273" y="3422784"/>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024957" y="3674247"/>
            <a:ext cx="1116657" cy="646331"/>
          </a:xfrm>
          <a:prstGeom prst="rect">
            <a:avLst/>
          </a:prstGeom>
          <a:noFill/>
        </p:spPr>
        <p:txBody>
          <a:bodyPr wrap="square" rtlCol="0">
            <a:spAutoFit/>
          </a:bodyPr>
          <a:lstStyle/>
          <a:p>
            <a:r>
              <a:rPr lang="en-US" dirty="0" smtClean="0"/>
              <a:t>Turn rows to entities</a:t>
            </a:r>
            <a:endParaRPr lang="en-US" dirty="0"/>
          </a:p>
        </p:txBody>
      </p:sp>
      <p:sp>
        <p:nvSpPr>
          <p:cNvPr id="26" name="TextBox 25"/>
          <p:cNvSpPr txBox="1"/>
          <p:nvPr/>
        </p:nvSpPr>
        <p:spPr>
          <a:xfrm>
            <a:off x="5024957" y="2409209"/>
            <a:ext cx="1116657" cy="646331"/>
          </a:xfrm>
          <a:prstGeom prst="rect">
            <a:avLst/>
          </a:prstGeom>
          <a:noFill/>
        </p:spPr>
        <p:txBody>
          <a:bodyPr wrap="square" rtlCol="0">
            <a:spAutoFit/>
          </a:bodyPr>
          <a:lstStyle/>
          <a:p>
            <a:r>
              <a:rPr lang="en-US" dirty="0" smtClean="0"/>
              <a:t>Update entities</a:t>
            </a:r>
            <a:endParaRPr lang="en-US" dirty="0"/>
          </a:p>
        </p:txBody>
      </p:sp>
      <p:sp>
        <p:nvSpPr>
          <p:cNvPr id="27" name="Down Arrow 26"/>
          <p:cNvSpPr/>
          <p:nvPr/>
        </p:nvSpPr>
        <p:spPr>
          <a:xfrm>
            <a:off x="4665272" y="2284610"/>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p:cNvSpPr/>
          <p:nvPr/>
        </p:nvSpPr>
        <p:spPr>
          <a:xfrm>
            <a:off x="6032682" y="2411473"/>
            <a:ext cx="470748" cy="205924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268056" y="2517763"/>
            <a:ext cx="1116657" cy="923330"/>
          </a:xfrm>
          <a:prstGeom prst="rect">
            <a:avLst/>
          </a:prstGeom>
          <a:noFill/>
        </p:spPr>
        <p:txBody>
          <a:bodyPr wrap="square" rtlCol="0">
            <a:spAutoFit/>
          </a:bodyPr>
          <a:lstStyle/>
          <a:p>
            <a:r>
              <a:rPr lang="en-US" dirty="0" smtClean="0"/>
              <a:t>Persist changes via ORM</a:t>
            </a:r>
            <a:endParaRPr lang="en-US" dirty="0"/>
          </a:p>
        </p:txBody>
      </p:sp>
    </p:spTree>
    <p:extLst>
      <p:ext uri="{BB962C8B-B14F-4D97-AF65-F5344CB8AC3E}">
        <p14:creationId xmlns:p14="http://schemas.microsoft.com/office/powerpoint/2010/main" val="68450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00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200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200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200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200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200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200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200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2000"/>
                                  </p:stCondLst>
                                  <p:childTnLst>
                                    <p:set>
                                      <p:cBhvr>
                                        <p:cTn id="77" dur="1" fill="hold">
                                          <p:stCondLst>
                                            <p:cond delay="0"/>
                                          </p:stCondLst>
                                        </p:cTn>
                                        <p:tgtEl>
                                          <p:spTgt spid="2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6" grpId="0"/>
      <p:bldP spid="27" grpId="0" animBg="1"/>
      <p:bldP spid="28" grpId="0" animBg="1"/>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6791" y="983867"/>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Presentation</a:t>
            </a:r>
            <a:endParaRPr lang="en-US" dirty="0"/>
          </a:p>
        </p:txBody>
      </p:sp>
      <p:sp>
        <p:nvSpPr>
          <p:cNvPr id="4" name="Rectangle 3"/>
          <p:cNvSpPr/>
          <p:nvPr/>
        </p:nvSpPr>
        <p:spPr>
          <a:xfrm>
            <a:off x="4900647" y="1994914"/>
            <a:ext cx="3129974"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endParaRPr lang="en-US" dirty="0"/>
          </a:p>
        </p:txBody>
      </p:sp>
      <p:sp>
        <p:nvSpPr>
          <p:cNvPr id="5" name="Rectangle 4"/>
          <p:cNvSpPr/>
          <p:nvPr/>
        </p:nvSpPr>
        <p:spPr>
          <a:xfrm>
            <a:off x="5952249" y="3032447"/>
            <a:ext cx="207837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Domain</a:t>
            </a:r>
            <a:endParaRPr lang="en-US" dirty="0"/>
          </a:p>
        </p:txBody>
      </p:sp>
      <p:sp>
        <p:nvSpPr>
          <p:cNvPr id="6" name="Rectangle 5"/>
          <p:cNvSpPr/>
          <p:nvPr/>
        </p:nvSpPr>
        <p:spPr>
          <a:xfrm>
            <a:off x="4900646" y="4230976"/>
            <a:ext cx="3129976"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Infrastructure</a:t>
            </a:r>
            <a:endParaRPr lang="en-US" dirty="0"/>
          </a:p>
        </p:txBody>
      </p:sp>
      <p:sp>
        <p:nvSpPr>
          <p:cNvPr id="7" name="Can 6"/>
          <p:cNvSpPr/>
          <p:nvPr/>
        </p:nvSpPr>
        <p:spPr>
          <a:xfrm>
            <a:off x="3827513" y="5348659"/>
            <a:ext cx="1073134" cy="96597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8" name="Rectangle 7"/>
          <p:cNvSpPr/>
          <p:nvPr/>
        </p:nvSpPr>
        <p:spPr>
          <a:xfrm>
            <a:off x="1126791" y="1994914"/>
            <a:ext cx="270072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Thin Read</a:t>
            </a:r>
            <a:endParaRPr lang="en-US" dirty="0"/>
          </a:p>
        </p:txBody>
      </p:sp>
      <p:sp>
        <p:nvSpPr>
          <p:cNvPr id="9" name="Down Arrow 8"/>
          <p:cNvSpPr/>
          <p:nvPr/>
        </p:nvSpPr>
        <p:spPr>
          <a:xfrm>
            <a:off x="1538610" y="1386815"/>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085182" y="1361279"/>
            <a:ext cx="1116657" cy="646331"/>
          </a:xfrm>
          <a:prstGeom prst="rect">
            <a:avLst/>
          </a:prstGeom>
          <a:noFill/>
        </p:spPr>
        <p:txBody>
          <a:bodyPr wrap="square" rtlCol="0">
            <a:spAutoFit/>
          </a:bodyPr>
          <a:lstStyle/>
          <a:p>
            <a:r>
              <a:rPr lang="en-US" dirty="0" smtClean="0"/>
              <a:t>GET data for view</a:t>
            </a:r>
            <a:endParaRPr lang="en-US" dirty="0"/>
          </a:p>
        </p:txBody>
      </p:sp>
      <p:sp>
        <p:nvSpPr>
          <p:cNvPr id="11" name="Down Arrow 10"/>
          <p:cNvSpPr/>
          <p:nvPr/>
        </p:nvSpPr>
        <p:spPr>
          <a:xfrm rot="19784129">
            <a:off x="2294271" y="2418744"/>
            <a:ext cx="470748" cy="401673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rot="9834964">
            <a:off x="3021922" y="2454700"/>
            <a:ext cx="470748" cy="299731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277663" y="2470256"/>
            <a:ext cx="1116657" cy="923330"/>
          </a:xfrm>
          <a:prstGeom prst="rect">
            <a:avLst/>
          </a:prstGeom>
          <a:noFill/>
        </p:spPr>
        <p:txBody>
          <a:bodyPr wrap="square" rtlCol="0">
            <a:spAutoFit/>
          </a:bodyPr>
          <a:lstStyle/>
          <a:p>
            <a:r>
              <a:rPr lang="en-US" dirty="0" smtClean="0"/>
              <a:t>Populate View-Model</a:t>
            </a:r>
            <a:endParaRPr lang="en-US" dirty="0"/>
          </a:p>
        </p:txBody>
      </p:sp>
      <p:sp>
        <p:nvSpPr>
          <p:cNvPr id="15" name="Down Arrow 14"/>
          <p:cNvSpPr/>
          <p:nvPr/>
        </p:nvSpPr>
        <p:spPr>
          <a:xfrm rot="10800000">
            <a:off x="3356765" y="136127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276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00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animBg="1"/>
      <p:bldP spid="14" grpId="0"/>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6791" y="983867"/>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Presentation</a:t>
            </a:r>
            <a:endParaRPr lang="en-US" dirty="0"/>
          </a:p>
        </p:txBody>
      </p:sp>
      <p:sp>
        <p:nvSpPr>
          <p:cNvPr id="4" name="Rectangle 3"/>
          <p:cNvSpPr/>
          <p:nvPr/>
        </p:nvSpPr>
        <p:spPr>
          <a:xfrm>
            <a:off x="4900647" y="1994914"/>
            <a:ext cx="3129974"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a:t>
            </a:r>
            <a:endParaRPr lang="en-US" dirty="0"/>
          </a:p>
        </p:txBody>
      </p:sp>
      <p:sp>
        <p:nvSpPr>
          <p:cNvPr id="5" name="Rectangle 4"/>
          <p:cNvSpPr/>
          <p:nvPr/>
        </p:nvSpPr>
        <p:spPr>
          <a:xfrm>
            <a:off x="5952249" y="3032447"/>
            <a:ext cx="207837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Domain</a:t>
            </a:r>
            <a:endParaRPr lang="en-US" dirty="0"/>
          </a:p>
        </p:txBody>
      </p:sp>
      <p:sp>
        <p:nvSpPr>
          <p:cNvPr id="6" name="Rectangle 5"/>
          <p:cNvSpPr/>
          <p:nvPr/>
        </p:nvSpPr>
        <p:spPr>
          <a:xfrm>
            <a:off x="4900646" y="4230976"/>
            <a:ext cx="3129976"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Infrastructure</a:t>
            </a:r>
            <a:endParaRPr lang="en-US" dirty="0"/>
          </a:p>
        </p:txBody>
      </p:sp>
      <p:sp>
        <p:nvSpPr>
          <p:cNvPr id="7" name="Can 6"/>
          <p:cNvSpPr/>
          <p:nvPr/>
        </p:nvSpPr>
        <p:spPr>
          <a:xfrm>
            <a:off x="3827513" y="5348659"/>
            <a:ext cx="1073134" cy="96597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DB</a:t>
            </a:r>
            <a:endParaRPr lang="en-US" dirty="0"/>
          </a:p>
        </p:txBody>
      </p:sp>
      <p:sp>
        <p:nvSpPr>
          <p:cNvPr id="8" name="Rectangle 7"/>
          <p:cNvSpPr/>
          <p:nvPr/>
        </p:nvSpPr>
        <p:spPr>
          <a:xfrm>
            <a:off x="1126791" y="1994914"/>
            <a:ext cx="270072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Thin Read</a:t>
            </a:r>
            <a:endParaRPr lang="en-US" dirty="0"/>
          </a:p>
        </p:txBody>
      </p:sp>
      <p:sp>
        <p:nvSpPr>
          <p:cNvPr id="9" name="Down Arrow 8"/>
          <p:cNvSpPr/>
          <p:nvPr/>
        </p:nvSpPr>
        <p:spPr>
          <a:xfrm>
            <a:off x="5159245" y="1187115"/>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705817" y="1161579"/>
            <a:ext cx="1116657" cy="646331"/>
          </a:xfrm>
          <a:prstGeom prst="rect">
            <a:avLst/>
          </a:prstGeom>
          <a:noFill/>
        </p:spPr>
        <p:txBody>
          <a:bodyPr wrap="square" rtlCol="0">
            <a:spAutoFit/>
          </a:bodyPr>
          <a:lstStyle/>
          <a:p>
            <a:r>
              <a:rPr lang="en-US" dirty="0" smtClean="0"/>
              <a:t>POST command</a:t>
            </a:r>
            <a:endParaRPr lang="en-US" dirty="0"/>
          </a:p>
        </p:txBody>
      </p:sp>
      <p:sp>
        <p:nvSpPr>
          <p:cNvPr id="11" name="Down Arrow 10"/>
          <p:cNvSpPr/>
          <p:nvPr/>
        </p:nvSpPr>
        <p:spPr>
          <a:xfrm>
            <a:off x="4859853" y="2262844"/>
            <a:ext cx="470748" cy="1968131"/>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7469" y="2237309"/>
            <a:ext cx="1116657" cy="646331"/>
          </a:xfrm>
          <a:prstGeom prst="rect">
            <a:avLst/>
          </a:prstGeom>
          <a:noFill/>
        </p:spPr>
        <p:txBody>
          <a:bodyPr wrap="square" rtlCol="0">
            <a:spAutoFit/>
          </a:bodyPr>
          <a:lstStyle/>
          <a:p>
            <a:r>
              <a:rPr lang="en-US" dirty="0" smtClean="0"/>
              <a:t>Get Aggregate</a:t>
            </a:r>
            <a:endParaRPr lang="en-US" dirty="0"/>
          </a:p>
        </p:txBody>
      </p:sp>
      <p:sp>
        <p:nvSpPr>
          <p:cNvPr id="13" name="Down Arrow 12"/>
          <p:cNvSpPr/>
          <p:nvPr/>
        </p:nvSpPr>
        <p:spPr>
          <a:xfrm rot="10800000">
            <a:off x="5952249" y="3279707"/>
            <a:ext cx="470748" cy="115141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6822474" y="2110444"/>
            <a:ext cx="470748" cy="1169263"/>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7350090" y="2084910"/>
            <a:ext cx="1116657" cy="1200329"/>
          </a:xfrm>
          <a:prstGeom prst="rect">
            <a:avLst/>
          </a:prstGeom>
          <a:noFill/>
        </p:spPr>
        <p:txBody>
          <a:bodyPr wrap="square" rtlCol="0">
            <a:spAutoFit/>
          </a:bodyPr>
          <a:lstStyle/>
          <a:p>
            <a:r>
              <a:rPr lang="en-US" dirty="0" smtClean="0"/>
              <a:t>Call method on domain</a:t>
            </a:r>
            <a:endParaRPr lang="en-US" dirty="0"/>
          </a:p>
        </p:txBody>
      </p:sp>
      <p:sp>
        <p:nvSpPr>
          <p:cNvPr id="16" name="Down Arrow 15"/>
          <p:cNvSpPr/>
          <p:nvPr/>
        </p:nvSpPr>
        <p:spPr>
          <a:xfrm rot="1434429">
            <a:off x="4923871" y="4583519"/>
            <a:ext cx="470748" cy="115141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6739500" y="3432107"/>
            <a:ext cx="470748" cy="1169263"/>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rot="2886407">
            <a:off x="5840375" y="4456670"/>
            <a:ext cx="470748" cy="2102236"/>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126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200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200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animBg="1"/>
      <p:bldP spid="15" grpId="0"/>
      <p:bldP spid="16" grpId="0" animBg="1"/>
      <p:bldP spid="17" grpId="0" animBg="1"/>
      <p:bldP spid="1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3050"/>
            <a:ext cx="3008313" cy="1162050"/>
          </a:xfrm>
        </p:spPr>
        <p:txBody>
          <a:bodyPr/>
          <a:lstStyle/>
          <a:p>
            <a:r>
              <a:rPr lang="en-US" dirty="0" smtClean="0"/>
              <a:t>Command Query Separation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069583"/>
            <a:ext cx="5111750" cy="3723472"/>
          </a:xfrm>
        </p:spPr>
      </p:pic>
      <p:sp>
        <p:nvSpPr>
          <p:cNvPr id="4" name="Text Placeholder 3"/>
          <p:cNvSpPr>
            <a:spLocks noGrp="1"/>
          </p:cNvSpPr>
          <p:nvPr>
            <p:ph type="body" sz="half" idx="2"/>
          </p:nvPr>
        </p:nvSpPr>
        <p:spPr/>
        <p:txBody>
          <a:bodyPr>
            <a:normAutofit fontScale="92500" lnSpcReduction="10000"/>
          </a:bodyPr>
          <a:lstStyle/>
          <a:p>
            <a:r>
              <a:rPr lang="en-US" dirty="0" smtClean="0"/>
              <a:t>Components are either </a:t>
            </a:r>
            <a:r>
              <a:rPr lang="en-US" i="1" dirty="0" smtClean="0"/>
              <a:t>query-side components</a:t>
            </a:r>
            <a:r>
              <a:rPr lang="en-US" dirty="0" smtClean="0"/>
              <a:t> or </a:t>
            </a:r>
            <a:r>
              <a:rPr lang="en-US" i="1" dirty="0" smtClean="0"/>
              <a:t>command-side components</a:t>
            </a:r>
            <a:r>
              <a:rPr lang="en-US" dirty="0" smtClean="0"/>
              <a:t>.</a:t>
            </a:r>
          </a:p>
          <a:p>
            <a:r>
              <a:rPr lang="en-US" dirty="0" smtClean="0"/>
              <a:t>The path of a request through the system only </a:t>
            </a:r>
            <a:r>
              <a:rPr lang="en-US" i="1" dirty="0" smtClean="0"/>
              <a:t>passes through command-side or query-side components</a:t>
            </a:r>
            <a:r>
              <a:rPr lang="en-US" dirty="0" smtClean="0"/>
              <a:t> depending on whether it is querying or modifying the state of the system.</a:t>
            </a:r>
          </a:p>
          <a:p>
            <a:r>
              <a:rPr lang="en-US" dirty="0" smtClean="0"/>
              <a:t>Only </a:t>
            </a:r>
            <a:r>
              <a:rPr lang="en-US" i="1" dirty="0" smtClean="0"/>
              <a:t>command-side components can update a repository</a:t>
            </a:r>
            <a:r>
              <a:rPr lang="en-US" dirty="0" smtClean="0"/>
              <a:t>, </a:t>
            </a:r>
            <a:r>
              <a:rPr lang="en-US" i="1" dirty="0" smtClean="0"/>
              <a:t>query-side components just read</a:t>
            </a:r>
            <a:r>
              <a:rPr lang="en-US" dirty="0" smtClean="0"/>
              <a:t> from it.</a:t>
            </a:r>
          </a:p>
          <a:p>
            <a:r>
              <a:rPr lang="en-US" dirty="0" smtClean="0"/>
              <a:t>Commands and queries are usually </a:t>
            </a:r>
            <a:r>
              <a:rPr lang="en-US" i="1" dirty="0" smtClean="0"/>
              <a:t>explicit components</a:t>
            </a:r>
            <a:r>
              <a:rPr lang="en-US" dirty="0" smtClean="0"/>
              <a:t> on their respective sides.</a:t>
            </a:r>
          </a:p>
          <a:p>
            <a:r>
              <a:rPr lang="en-US" dirty="0" smtClean="0"/>
              <a:t>Both the command-side and the query-side are layered, but there are usually far fewer layers on the query-side.</a:t>
            </a:r>
          </a:p>
          <a:p>
            <a:r>
              <a:rPr lang="en-US" dirty="0" smtClean="0"/>
              <a:t>Commonly the command-side components are a </a:t>
            </a:r>
            <a:r>
              <a:rPr lang="en-US" i="1" dirty="0" smtClean="0"/>
              <a:t>domain model</a:t>
            </a:r>
            <a:r>
              <a:rPr lang="en-US" dirty="0" smtClean="0"/>
              <a:t>, though other styles such as procedural are not forbidden.</a:t>
            </a:r>
          </a:p>
          <a:p>
            <a:r>
              <a:rPr lang="en-US" dirty="0" smtClean="0"/>
              <a:t>The query-side components might be elevated to a domain model, but are normally just </a:t>
            </a:r>
            <a:r>
              <a:rPr lang="en-US" i="1" dirty="0" smtClean="0"/>
              <a:t>procedural</a:t>
            </a:r>
            <a:r>
              <a:rPr lang="en-US" dirty="0" smtClean="0"/>
              <a:t>.</a:t>
            </a:r>
          </a:p>
          <a:p>
            <a:endParaRPr lang="en-US" dirty="0" smtClean="0"/>
          </a:p>
          <a:p>
            <a:endParaRPr lang="en-US" dirty="0"/>
          </a:p>
        </p:txBody>
      </p:sp>
      <p:sp>
        <p:nvSpPr>
          <p:cNvPr id="6" name="TextBox 5"/>
          <p:cNvSpPr txBox="1"/>
          <p:nvPr/>
        </p:nvSpPr>
        <p:spPr>
          <a:xfrm>
            <a:off x="3923928" y="5157192"/>
            <a:ext cx="4762872" cy="276999"/>
          </a:xfrm>
          <a:prstGeom prst="rect">
            <a:avLst/>
          </a:prstGeom>
          <a:noFill/>
        </p:spPr>
        <p:txBody>
          <a:bodyPr wrap="square" rtlCol="0">
            <a:spAutoFit/>
          </a:bodyPr>
          <a:lstStyle/>
          <a:p>
            <a:pPr algn="r"/>
            <a:r>
              <a:rPr lang="en-GB" sz="1200" dirty="0"/>
              <a:t>Martin Fowler, http://</a:t>
            </a:r>
            <a:r>
              <a:rPr lang="en-GB" sz="1200" dirty="0" smtClean="0"/>
              <a:t>martinfowler.com/bliki/CQRS.html</a:t>
            </a:r>
            <a:endParaRPr lang="en-GB" sz="1200" dirty="0"/>
          </a:p>
        </p:txBody>
      </p:sp>
    </p:spTree>
    <p:extLst>
      <p:ext uri="{BB962C8B-B14F-4D97-AF65-F5344CB8AC3E}">
        <p14:creationId xmlns:p14="http://schemas.microsoft.com/office/powerpoint/2010/main" val="370382793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Components must either be command-side components or query-side components</a:t>
            </a:r>
          </a:p>
          <a:p>
            <a:pPr marL="0" indent="0">
              <a:buNone/>
            </a:pPr>
            <a:r>
              <a:rPr lang="en-US" sz="2000" dirty="0" smtClean="0"/>
              <a:t>Only command-side components can update the repository; query-side components may only read from the repository</a:t>
            </a:r>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a:xfrm>
            <a:off x="4645025" y="2174874"/>
            <a:ext cx="4041775" cy="4062437"/>
          </a:xfrm>
        </p:spPr>
        <p:txBody>
          <a:bodyPr>
            <a:noAutofit/>
          </a:bodyPr>
          <a:lstStyle/>
          <a:p>
            <a:pPr marL="0" indent="0">
              <a:buNone/>
            </a:pPr>
            <a:r>
              <a:rPr lang="en-US" sz="2000" dirty="0" smtClean="0"/>
              <a:t>It is easier to reason about a complex domain model when command-side operations are separated from query-side operations. The two concerns are frequently orthogonal and cloud each other.</a:t>
            </a:r>
          </a:p>
          <a:p>
            <a:pPr marL="0" indent="0">
              <a:buNone/>
            </a:pPr>
            <a:r>
              <a:rPr lang="en-US" sz="2000" dirty="0" smtClean="0"/>
              <a:t>It is easier to optimize performance for commands and queries separately, given that they have different use cases. It is also easier to scale the query-side separately from the command-side</a:t>
            </a:r>
            <a:endParaRPr lang="en-US" sz="2000"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113833451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a:xfrm>
            <a:off x="3575050" y="273050"/>
            <a:ext cx="5111750" cy="6396310"/>
          </a:xfrm>
        </p:spPr>
        <p:txBody>
          <a:bodyPr>
            <a:normAutofit fontScale="92500"/>
          </a:bodyPr>
          <a:lstStyle/>
          <a:p>
            <a:r>
              <a:rPr lang="en-GB" sz="1400" dirty="0" smtClean="0"/>
              <a:t>Divide the system into read and write bounded contexts</a:t>
            </a:r>
          </a:p>
          <a:p>
            <a:pPr lvl="1"/>
            <a:r>
              <a:rPr lang="en-GB" sz="1000" dirty="0" smtClean="0"/>
              <a:t>Each bounded context has its own ubiquitous language and thus domain model.</a:t>
            </a:r>
          </a:p>
          <a:p>
            <a:pPr lvl="1"/>
            <a:r>
              <a:rPr lang="en-GB" sz="1000" dirty="0" smtClean="0"/>
              <a:t>The query side model may actually only be procedural and not a full domain model</a:t>
            </a:r>
          </a:p>
          <a:p>
            <a:pPr lvl="1"/>
            <a:r>
              <a:rPr lang="en-GB" sz="1000" dirty="0" smtClean="0"/>
              <a:t>Within each context we optimize the model either for commands or for queries. For example the command side can eager load, does not have to worry about paging etc. We can also reduce our use of public getter attributes on command side entities as we do not need to report on state and so preserve information hiding.</a:t>
            </a:r>
          </a:p>
          <a:p>
            <a:pPr lvl="1"/>
            <a:r>
              <a:rPr lang="en-GB" sz="1000" dirty="0" smtClean="0"/>
              <a:t>Of course the ‘command’ context still has to read before an update so that we know what we are updating, and confirm concurrency etc. This is really a command-optimized read context</a:t>
            </a:r>
          </a:p>
          <a:p>
            <a:pPr lvl="1"/>
            <a:r>
              <a:rPr lang="en-GB" sz="1000" dirty="0" smtClean="0"/>
              <a:t>It’s important to observe that the query side should never update the repository</a:t>
            </a:r>
          </a:p>
          <a:p>
            <a:r>
              <a:rPr lang="en-GB" sz="1400" dirty="0" smtClean="0"/>
              <a:t>Decide whether to surface commands at the service layer or port</a:t>
            </a:r>
          </a:p>
          <a:p>
            <a:pPr lvl="1"/>
            <a:r>
              <a:rPr lang="en-GB" sz="1000" dirty="0" smtClean="0"/>
              <a:t>We may choose to explicitly surface the idea of a command in the model on the write side model, by using the Command pattern, particularly if we are using a Task-based UI due to the inherent fit in the ubiquitous language with the ‘command side ‘</a:t>
            </a:r>
          </a:p>
          <a:p>
            <a:pPr lvl="1"/>
            <a:r>
              <a:rPr lang="en-GB" sz="1000" dirty="0" smtClean="0"/>
              <a:t>This is particularly important if we intend to support event sourcing on the command-side</a:t>
            </a:r>
          </a:p>
          <a:p>
            <a:r>
              <a:rPr lang="en-GB" sz="1400" dirty="0"/>
              <a:t>Surface a ‘thin read layer’ </a:t>
            </a:r>
            <a:r>
              <a:rPr lang="en-GB" sz="1400" dirty="0" smtClean="0"/>
              <a:t>model for queries</a:t>
            </a:r>
          </a:p>
          <a:p>
            <a:pPr lvl="1"/>
            <a:r>
              <a:rPr lang="en-GB" sz="1000" dirty="0" smtClean="0"/>
              <a:t>The thin read model is about supporting specific queries only. It is a thin wrapper over calls to the repository that is often optimized for the performance and scalability attributes over modifiability. </a:t>
            </a:r>
          </a:p>
          <a:p>
            <a:pPr lvl="1"/>
            <a:r>
              <a:rPr lang="en-GB" sz="1000" dirty="0" smtClean="0"/>
              <a:t>It may rely on implementation specific properties of the repository such as stored procedures to meet those quality attributes</a:t>
            </a:r>
          </a:p>
          <a:p>
            <a:r>
              <a:rPr lang="en-GB" sz="1400" dirty="0" smtClean="0"/>
              <a:t>Decide on the integration strategy between the two bounded contexts</a:t>
            </a:r>
          </a:p>
          <a:p>
            <a:pPr lvl="1"/>
            <a:r>
              <a:rPr lang="en-GB" sz="1000" dirty="0" smtClean="0"/>
              <a:t>At the simplest level we can have a </a:t>
            </a:r>
            <a:r>
              <a:rPr lang="en-GB" sz="1000" i="1" dirty="0" smtClean="0"/>
              <a:t>shared kernel</a:t>
            </a:r>
            <a:r>
              <a:rPr lang="en-GB" sz="1000" dirty="0" smtClean="0"/>
              <a:t> approach to integration and have both the query and command model use the same underlying schema. This means they must remain within the same Continuous Integration Boundary, and is thus only suitable for one team. Although the schema is shared, we may use a master-slave pattern between the command and query store to distribute our load.</a:t>
            </a:r>
          </a:p>
          <a:p>
            <a:pPr lvl="1"/>
            <a:r>
              <a:rPr lang="en-GB" sz="1000" dirty="0" smtClean="0"/>
              <a:t>If the query schema differs from the command schema we have can still use a </a:t>
            </a:r>
            <a:r>
              <a:rPr lang="en-GB" sz="1000" i="1" dirty="0" smtClean="0"/>
              <a:t>shared kernel</a:t>
            </a:r>
            <a:r>
              <a:rPr lang="en-GB" sz="1000" dirty="0" smtClean="0"/>
              <a:t> provided we can use views to layer our query model over our command model.</a:t>
            </a:r>
          </a:p>
          <a:p>
            <a:pPr lvl="1"/>
            <a:r>
              <a:rPr lang="en-GB" sz="1000" dirty="0" smtClean="0"/>
              <a:t>It may not be possible to build an optimized query model from the command schema through the use of views, in this case we need to asynchronously build the query model from the command model. Usually we do this in a batch-sequential style, raising a notification from the command model whenever a change is made that we use to build out the query model</a:t>
            </a:r>
          </a:p>
          <a:p>
            <a:pPr lvl="1"/>
            <a:r>
              <a:rPr lang="en-GB" sz="1000" dirty="0" smtClean="0"/>
              <a:t>Event Sourcing is one mechanism for synchronizing the command and query models.</a:t>
            </a:r>
            <a:endParaRPr lang="en-GB" sz="1000" dirty="0"/>
          </a:p>
        </p:txBody>
      </p:sp>
      <p:sp>
        <p:nvSpPr>
          <p:cNvPr id="4" name="Text Placeholder 3"/>
          <p:cNvSpPr>
            <a:spLocks noGrp="1"/>
          </p:cNvSpPr>
          <p:nvPr>
            <p:ph type="body" sz="half" idx="2"/>
          </p:nvPr>
        </p:nvSpPr>
        <p:spPr/>
        <p:txBody>
          <a:bodyPr/>
          <a:lstStyle/>
          <a:p>
            <a:r>
              <a:rPr lang="en-GB" dirty="0" smtClean="0"/>
              <a:t>Command-Query Separation is the application of the OO idiom of Command and Query Separation as an architectural style.</a:t>
            </a:r>
          </a:p>
          <a:p>
            <a:r>
              <a:rPr lang="en-GB" dirty="0" smtClean="0"/>
              <a:t>In Command-Query Separation a method on an object may either mutate its state (preserving invariants) or retrieve it’s state but not both. Such methods are said to be ‘side-</a:t>
            </a:r>
            <a:r>
              <a:rPr lang="en-GB" dirty="0"/>
              <a:t>e</a:t>
            </a:r>
            <a:r>
              <a:rPr lang="en-GB" dirty="0" smtClean="0"/>
              <a:t>ffect free’ </a:t>
            </a:r>
          </a:p>
          <a:p>
            <a:r>
              <a:rPr lang="en-GB" dirty="0" smtClean="0"/>
              <a:t>As an architectural style the principle extends to separate commands and queries so that each model is ‘side-effect free’</a:t>
            </a:r>
            <a:endParaRPr lang="en-GB" dirty="0"/>
          </a:p>
          <a:p>
            <a:endParaRPr lang="en-GB" dirty="0"/>
          </a:p>
          <a:p>
            <a:endParaRPr lang="en-GB" dirty="0"/>
          </a:p>
        </p:txBody>
      </p:sp>
    </p:spTree>
    <p:extLst>
      <p:ext uri="{BB962C8B-B14F-4D97-AF65-F5344CB8AC3E}">
        <p14:creationId xmlns:p14="http://schemas.microsoft.com/office/powerpoint/2010/main" val="163810590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a:bodyPr>
          <a:lstStyle/>
          <a:p>
            <a:pPr marL="0" indent="0">
              <a:buNone/>
            </a:pPr>
            <a:r>
              <a:rPr lang="en-US" sz="1400" dirty="0" smtClean="0"/>
              <a:t>Some developers find it hard to reason about a system when it is separated in this fashion, constantly applying boundaries from the command model on the query model. This may make it harder to achieve query model benefits</a:t>
            </a:r>
          </a:p>
          <a:p>
            <a:pPr marL="0" indent="0">
              <a:buNone/>
            </a:pPr>
            <a:r>
              <a:rPr lang="en-US" sz="1400" dirty="0" smtClean="0"/>
              <a:t>The query model can be harder to maintain when divorced from the command model. As changes to the command model need to propagate to the query model to be visible updating or refactoring the command model may now involve some ‘shotgun surgery’ to update the query model.</a:t>
            </a:r>
          </a:p>
        </p:txBody>
      </p:sp>
    </p:spTree>
    <p:extLst>
      <p:ext uri="{BB962C8B-B14F-4D97-AF65-F5344CB8AC3E}">
        <p14:creationId xmlns:p14="http://schemas.microsoft.com/office/powerpoint/2010/main" val="414120927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Demos</a:t>
            </a:r>
            <a:endParaRPr lang="en-GB" dirty="0"/>
          </a:p>
        </p:txBody>
      </p:sp>
      <p:sp>
        <p:nvSpPr>
          <p:cNvPr id="2" name="TextBox 1"/>
          <p:cNvSpPr txBox="1"/>
          <p:nvPr/>
        </p:nvSpPr>
        <p:spPr>
          <a:xfrm>
            <a:off x="791580" y="1417638"/>
            <a:ext cx="7560840" cy="369332"/>
          </a:xfrm>
          <a:prstGeom prst="rect">
            <a:avLst/>
          </a:prstGeom>
          <a:noFill/>
        </p:spPr>
        <p:txBody>
          <a:bodyPr wrap="square" rtlCol="0">
            <a:spAutoFit/>
          </a:bodyPr>
          <a:lstStyle/>
          <a:p>
            <a:r>
              <a:rPr lang="en-GB" dirty="0" err="1" smtClean="0"/>
              <a:t>Paramore.Rewind</a:t>
            </a:r>
            <a:endParaRPr lang="en-GB" dirty="0"/>
          </a:p>
        </p:txBody>
      </p:sp>
    </p:spTree>
    <p:extLst>
      <p:ext uri="{BB962C8B-B14F-4D97-AF65-F5344CB8AC3E}">
        <p14:creationId xmlns:p14="http://schemas.microsoft.com/office/powerpoint/2010/main" val="8854837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processes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74018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Heterogeneous styles</a:t>
            </a:r>
            <a:endParaRPr lang="en-GB" dirty="0"/>
          </a:p>
        </p:txBody>
      </p:sp>
      <p:sp>
        <p:nvSpPr>
          <p:cNvPr id="5" name="Text Placeholder 4"/>
          <p:cNvSpPr>
            <a:spLocks noGrp="1"/>
          </p:cNvSpPr>
          <p:nvPr>
            <p:ph type="body" idx="1"/>
          </p:nvPr>
        </p:nvSpPr>
        <p:spPr/>
        <p:txBody>
          <a:bodyPr/>
          <a:lstStyle/>
          <a:p>
            <a:r>
              <a:rPr lang="en-GB" dirty="0" smtClean="0"/>
              <a:t>Components</a:t>
            </a:r>
            <a:endParaRPr lang="en-GB" dirty="0"/>
          </a:p>
        </p:txBody>
      </p:sp>
      <p:sp>
        <p:nvSpPr>
          <p:cNvPr id="6" name="Content Placeholder 5"/>
          <p:cNvSpPr>
            <a:spLocks noGrp="1"/>
          </p:cNvSpPr>
          <p:nvPr>
            <p:ph sz="half" idx="2"/>
          </p:nvPr>
        </p:nvSpPr>
        <p:spPr/>
        <p:txBody>
          <a:bodyPr>
            <a:normAutofit fontScale="85000" lnSpcReduction="20000"/>
          </a:bodyPr>
          <a:lstStyle/>
          <a:p>
            <a:r>
              <a:rPr lang="en-GB" dirty="0" smtClean="0"/>
              <a:t>Whilst we talk about styles in a pure form for understanding, most applications employ a combination of styles</a:t>
            </a:r>
          </a:p>
          <a:p>
            <a:pPr lvl="1"/>
            <a:r>
              <a:rPr lang="en-GB" dirty="0" smtClean="0"/>
              <a:t>The most common approach is hierarchical – a component identified in one style is itself implemented using another style</a:t>
            </a:r>
          </a:p>
          <a:p>
            <a:pPr lvl="1"/>
            <a:r>
              <a:rPr lang="en-GB" dirty="0" smtClean="0"/>
              <a:t>A single component might use different architectural connectors. A component might access a repository, but interact with other components through pipes and filters or implicit invocation</a:t>
            </a:r>
          </a:p>
          <a:p>
            <a:pPr lvl="1"/>
            <a:r>
              <a:rPr lang="en-GB" dirty="0" smtClean="0"/>
              <a:t>Elaborate a whole level of the architecture in a different style (as opposed to just a component)</a:t>
            </a:r>
          </a:p>
          <a:p>
            <a:pPr lvl="1"/>
            <a:endParaRPr lang="en-GB" dirty="0" smtClean="0"/>
          </a:p>
          <a:p>
            <a:endParaRPr lang="en-GB" dirty="0"/>
          </a:p>
        </p:txBody>
      </p:sp>
      <p:sp>
        <p:nvSpPr>
          <p:cNvPr id="7" name="Text Placeholder 6"/>
          <p:cNvSpPr>
            <a:spLocks noGrp="1"/>
          </p:cNvSpPr>
          <p:nvPr>
            <p:ph type="body" sz="quarter" idx="3"/>
          </p:nvPr>
        </p:nvSpPr>
        <p:spPr/>
        <p:txBody>
          <a:bodyPr/>
          <a:lstStyle/>
          <a:p>
            <a:r>
              <a:rPr lang="en-GB" dirty="0" smtClean="0"/>
              <a:t>Connectors</a:t>
            </a:r>
            <a:endParaRPr lang="en-GB" dirty="0"/>
          </a:p>
        </p:txBody>
      </p:sp>
      <p:sp>
        <p:nvSpPr>
          <p:cNvPr id="8" name="Content Placeholder 7"/>
          <p:cNvSpPr>
            <a:spLocks noGrp="1"/>
          </p:cNvSpPr>
          <p:nvPr>
            <p:ph sz="quarter" idx="4"/>
          </p:nvPr>
        </p:nvSpPr>
        <p:spPr/>
        <p:txBody>
          <a:bodyPr>
            <a:normAutofit/>
          </a:bodyPr>
          <a:lstStyle/>
          <a:p>
            <a:r>
              <a:rPr lang="en-GB" sz="1700" dirty="0" smtClean="0"/>
              <a:t>A connector may be hierarchically decomposed as well</a:t>
            </a:r>
          </a:p>
          <a:p>
            <a:pPr lvl="1"/>
            <a:r>
              <a:rPr lang="en-GB" sz="1700" dirty="0" smtClean="0"/>
              <a:t>For example the pipe in a pipes and filters architecture might be implemented using messaging middleware, which is itself uses a heterogeneous architectural style such as repository and implicit invocation</a:t>
            </a:r>
            <a:endParaRPr lang="en-GB" sz="1700" dirty="0"/>
          </a:p>
        </p:txBody>
      </p:sp>
    </p:spTree>
    <p:extLst>
      <p:ext uri="{BB962C8B-B14F-4D97-AF65-F5344CB8AC3E}">
        <p14:creationId xmlns:p14="http://schemas.microsoft.com/office/powerpoint/2010/main" val="275511056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Broker</a:t>
            </a:r>
            <a:endParaRPr lang="en-GB" dirty="0"/>
          </a:p>
        </p:txBody>
      </p:sp>
      <p:sp>
        <p:nvSpPr>
          <p:cNvPr id="8" name="Text Placeholder 7"/>
          <p:cNvSpPr>
            <a:spLocks noGrp="1"/>
          </p:cNvSpPr>
          <p:nvPr>
            <p:ph type="body" idx="1"/>
          </p:nvPr>
        </p:nvSpPr>
        <p:spPr/>
        <p:txBody>
          <a:bodyPr/>
          <a:lstStyle/>
          <a:p>
            <a:r>
              <a:rPr lang="en-GB" dirty="0" smtClean="0"/>
              <a:t>Drivers</a:t>
            </a:r>
            <a:endParaRPr lang="en-GB" dirty="0"/>
          </a:p>
        </p:txBody>
      </p:sp>
      <p:sp>
        <p:nvSpPr>
          <p:cNvPr id="9" name="Content Placeholder 8"/>
          <p:cNvSpPr>
            <a:spLocks noGrp="1"/>
          </p:cNvSpPr>
          <p:nvPr>
            <p:ph sz="half" idx="2"/>
          </p:nvPr>
        </p:nvSpPr>
        <p:spPr/>
        <p:txBody>
          <a:bodyPr>
            <a:normAutofit/>
          </a:bodyPr>
          <a:lstStyle/>
          <a:p>
            <a:pPr marL="0" indent="0">
              <a:buNone/>
            </a:pPr>
            <a:r>
              <a:rPr lang="en-GB" sz="1400" dirty="0" smtClean="0"/>
              <a:t>Application code should not need to address the complexities of distribution. </a:t>
            </a:r>
          </a:p>
          <a:p>
            <a:pPr marL="0" indent="0">
              <a:buNone/>
            </a:pPr>
            <a:r>
              <a:rPr lang="en-GB" sz="1400" dirty="0" smtClean="0"/>
              <a:t>The infrastructure used to send messages between local and remote components should be transparent in that the architecture should make invoking methods on remote components as simple as invoking them on local components.</a:t>
            </a:r>
          </a:p>
          <a:p>
            <a:pPr marL="0" indent="0">
              <a:buNone/>
            </a:pPr>
            <a:r>
              <a:rPr lang="en-GB" sz="1400" dirty="0" smtClean="0"/>
              <a:t>Senders should not need to know about the location of receivers.</a:t>
            </a:r>
          </a:p>
          <a:p>
            <a:pPr marL="0" indent="0">
              <a:buNone/>
            </a:pPr>
            <a:r>
              <a:rPr lang="en-GB" sz="1400" dirty="0" smtClean="0"/>
              <a:t>Senders should not know how to marshal requests to receivers.</a:t>
            </a:r>
            <a:endParaRPr lang="en-GB" sz="1400" dirty="0"/>
          </a:p>
        </p:txBody>
      </p:sp>
      <p:sp>
        <p:nvSpPr>
          <p:cNvPr id="10" name="Text Placeholder 9"/>
          <p:cNvSpPr>
            <a:spLocks noGrp="1"/>
          </p:cNvSpPr>
          <p:nvPr>
            <p:ph type="body" sz="quarter" idx="3"/>
          </p:nvPr>
        </p:nvSpPr>
        <p:spPr/>
        <p:txBody>
          <a:bodyPr/>
          <a:lstStyle/>
          <a:p>
            <a:r>
              <a:rPr lang="en-GB" dirty="0" smtClean="0"/>
              <a:t>Client-Server</a:t>
            </a:r>
            <a:endParaRPr lang="en-GB" dirty="0"/>
          </a:p>
        </p:txBody>
      </p:sp>
      <p:sp>
        <p:nvSpPr>
          <p:cNvPr id="11" name="Content Placeholder 10"/>
          <p:cNvSpPr>
            <a:spLocks noGrp="1"/>
          </p:cNvSpPr>
          <p:nvPr>
            <p:ph sz="quarter" idx="4"/>
          </p:nvPr>
        </p:nvSpPr>
        <p:spPr/>
        <p:txBody>
          <a:bodyPr>
            <a:normAutofit/>
          </a:bodyPr>
          <a:lstStyle/>
          <a:p>
            <a:pPr marL="0" indent="0">
              <a:buNone/>
            </a:pPr>
            <a:r>
              <a:rPr lang="en-GB" sz="1400" dirty="0" smtClean="0"/>
              <a:t>In essence this is a specialization of the client-server architectural style; it deals more specifically with how the client and server components connect so as to elide them out of application code. We don’t cover client-server separately because it’s essentially covered here.</a:t>
            </a:r>
            <a:endParaRPr lang="en-GB" sz="1400" dirty="0"/>
          </a:p>
        </p:txBody>
      </p:sp>
    </p:spTree>
    <p:extLst>
      <p:ext uri="{BB962C8B-B14F-4D97-AF65-F5344CB8AC3E}">
        <p14:creationId xmlns:p14="http://schemas.microsoft.com/office/powerpoint/2010/main" val="198986305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3050"/>
            <a:ext cx="3008313" cy="1162050"/>
          </a:xfrm>
        </p:spPr>
        <p:txBody>
          <a:bodyPr/>
          <a:lstStyle/>
          <a:p>
            <a:r>
              <a:rPr lang="en-US" dirty="0" smtClean="0"/>
              <a:t>Distributed Processes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2624445"/>
            <a:ext cx="5111750" cy="1150323"/>
          </a:xfrm>
        </p:spPr>
      </p:pic>
      <p:sp>
        <p:nvSpPr>
          <p:cNvPr id="4" name="Text Placeholder 3"/>
          <p:cNvSpPr>
            <a:spLocks noGrp="1"/>
          </p:cNvSpPr>
          <p:nvPr>
            <p:ph type="body" sz="half" idx="2"/>
          </p:nvPr>
        </p:nvSpPr>
        <p:spPr/>
        <p:txBody>
          <a:bodyPr>
            <a:normAutofit/>
          </a:bodyPr>
          <a:lstStyle/>
          <a:p>
            <a:r>
              <a:rPr lang="en-US" dirty="0" smtClean="0"/>
              <a:t>Components are independent processes.</a:t>
            </a:r>
          </a:p>
          <a:p>
            <a:r>
              <a:rPr lang="en-US" dirty="0" smtClean="0"/>
              <a:t>A </a:t>
            </a:r>
            <a:r>
              <a:rPr lang="en-US" i="1" dirty="0" smtClean="0"/>
              <a:t>requestor</a:t>
            </a:r>
            <a:r>
              <a:rPr lang="en-US" dirty="0" smtClean="0"/>
              <a:t> component forwards messages from the sender to the receiver.</a:t>
            </a:r>
          </a:p>
          <a:p>
            <a:r>
              <a:rPr lang="en-US" dirty="0" smtClean="0"/>
              <a:t>An </a:t>
            </a:r>
            <a:r>
              <a:rPr lang="en-US" i="1" dirty="0" smtClean="0"/>
              <a:t>invoker</a:t>
            </a:r>
            <a:r>
              <a:rPr lang="en-US" dirty="0" smtClean="0"/>
              <a:t> component dispatches requests from the broker to the receiver component.</a:t>
            </a:r>
          </a:p>
          <a:p>
            <a:r>
              <a:rPr lang="en-US" dirty="0" smtClean="0"/>
              <a:t>A </a:t>
            </a:r>
            <a:r>
              <a:rPr lang="en-US" i="1" dirty="0" smtClean="0"/>
              <a:t>message</a:t>
            </a:r>
            <a:r>
              <a:rPr lang="en-US" dirty="0" smtClean="0"/>
              <a:t> component usually has a header with metadata such as id and timestamp, and a body with the specific information communicated to the receiver.</a:t>
            </a:r>
          </a:p>
          <a:p>
            <a:r>
              <a:rPr lang="en-US" dirty="0" smtClean="0"/>
              <a:t>The </a:t>
            </a:r>
            <a:r>
              <a:rPr lang="en-US" i="1" dirty="0" smtClean="0"/>
              <a:t>connector</a:t>
            </a:r>
            <a:r>
              <a:rPr lang="en-US" dirty="0" smtClean="0"/>
              <a:t> is infrastructure, usually some form of middleware.</a:t>
            </a:r>
          </a:p>
          <a:p>
            <a:r>
              <a:rPr lang="en-US" dirty="0" smtClean="0"/>
              <a:t>A </a:t>
            </a:r>
            <a:r>
              <a:rPr lang="en-US" i="1" dirty="0" smtClean="0"/>
              <a:t>client proxy</a:t>
            </a:r>
            <a:r>
              <a:rPr lang="en-US" dirty="0" smtClean="0"/>
              <a:t> component provides a copy of the receivers interface to the client which can be used to structure messages to the receiver via the broker</a:t>
            </a:r>
          </a:p>
          <a:p>
            <a:endParaRPr lang="en-US" dirty="0"/>
          </a:p>
        </p:txBody>
      </p:sp>
      <p:sp>
        <p:nvSpPr>
          <p:cNvPr id="6" name="TextBox 5"/>
          <p:cNvSpPr txBox="1"/>
          <p:nvPr/>
        </p:nvSpPr>
        <p:spPr>
          <a:xfrm>
            <a:off x="5436096" y="3933056"/>
            <a:ext cx="2808312" cy="276999"/>
          </a:xfrm>
          <a:prstGeom prst="rect">
            <a:avLst/>
          </a:prstGeom>
          <a:noFill/>
        </p:spPr>
        <p:txBody>
          <a:bodyPr wrap="square" rtlCol="0">
            <a:spAutoFit/>
          </a:bodyPr>
          <a:lstStyle/>
          <a:p>
            <a:pPr algn="r"/>
            <a:r>
              <a:rPr lang="en-GB" sz="1200" dirty="0" smtClean="0"/>
              <a:t>POSA, 4</a:t>
            </a:r>
            <a:r>
              <a:rPr lang="en-GB" sz="1200" baseline="30000" dirty="0" smtClean="0"/>
              <a:t>th</a:t>
            </a:r>
            <a:r>
              <a:rPr lang="en-GB" sz="1200" dirty="0" smtClean="0"/>
              <a:t> Volume</a:t>
            </a:r>
            <a:endParaRPr lang="en-GB" sz="1200" dirty="0"/>
          </a:p>
        </p:txBody>
      </p:sp>
    </p:spTree>
    <p:extLst>
      <p:ext uri="{BB962C8B-B14F-4D97-AF65-F5344CB8AC3E}">
        <p14:creationId xmlns:p14="http://schemas.microsoft.com/office/powerpoint/2010/main" val="365608390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Invariants</a:t>
            </a:r>
            <a:endParaRPr lang="en-US" dirty="0"/>
          </a:p>
        </p:txBody>
      </p:sp>
      <p:sp>
        <p:nvSpPr>
          <p:cNvPr id="7" name="Content Placeholder 6"/>
          <p:cNvSpPr>
            <a:spLocks noGrp="1"/>
          </p:cNvSpPr>
          <p:nvPr>
            <p:ph sz="half" idx="2"/>
          </p:nvPr>
        </p:nvSpPr>
        <p:spPr/>
        <p:txBody>
          <a:bodyPr>
            <a:normAutofit/>
          </a:bodyPr>
          <a:lstStyle/>
          <a:p>
            <a:pPr marL="0" indent="0">
              <a:buNone/>
            </a:pPr>
            <a:r>
              <a:rPr lang="en-US" sz="2000" dirty="0" smtClean="0"/>
              <a:t>The only means of information exchange between components is message passing. There is no shared repository or data structure.</a:t>
            </a:r>
          </a:p>
          <a:p>
            <a:pPr marL="0" indent="0">
              <a:buNone/>
            </a:pPr>
            <a:r>
              <a:rPr lang="en-US" sz="2000" dirty="0" smtClean="0"/>
              <a:t>The components are autonomous – they do not control each other; the sender cannot decide what action the receiver will take or if it will take it. If multiple receivers respond to a message the client has no control over their ordering.</a:t>
            </a:r>
          </a:p>
          <a:p>
            <a:pPr marL="0" indent="0">
              <a:buNone/>
            </a:pPr>
            <a:endParaRPr lang="en-US" sz="2000" dirty="0" smtClean="0"/>
          </a:p>
        </p:txBody>
      </p:sp>
      <p:sp>
        <p:nvSpPr>
          <p:cNvPr id="8" name="Text Placeholder 7"/>
          <p:cNvSpPr>
            <a:spLocks noGrp="1"/>
          </p:cNvSpPr>
          <p:nvPr>
            <p:ph type="body" sz="quarter" idx="3"/>
          </p:nvPr>
        </p:nvSpPr>
        <p:spPr/>
        <p:txBody>
          <a:bodyPr/>
          <a:lstStyle/>
          <a:p>
            <a:r>
              <a:rPr lang="en-US" dirty="0" smtClean="0"/>
              <a:t>Properties</a:t>
            </a:r>
            <a:endParaRPr lang="en-US" dirty="0"/>
          </a:p>
        </p:txBody>
      </p:sp>
      <p:sp>
        <p:nvSpPr>
          <p:cNvPr id="9" name="Content Placeholder 8"/>
          <p:cNvSpPr>
            <a:spLocks noGrp="1"/>
          </p:cNvSpPr>
          <p:nvPr>
            <p:ph sz="quarter" idx="4"/>
          </p:nvPr>
        </p:nvSpPr>
        <p:spPr>
          <a:xfrm>
            <a:off x="4645025" y="2174874"/>
            <a:ext cx="4041775" cy="4062437"/>
          </a:xfrm>
        </p:spPr>
        <p:txBody>
          <a:bodyPr>
            <a:noAutofit/>
          </a:bodyPr>
          <a:lstStyle/>
          <a:p>
            <a:pPr marL="0" indent="0">
              <a:buNone/>
            </a:pPr>
            <a:r>
              <a:rPr lang="en-GB" sz="2000" dirty="0" smtClean="0"/>
              <a:t>It complies with the Open-Closed Principle – it is open to extension by adding new consumers but does not require modification as the sender is unaware of receivers.</a:t>
            </a:r>
          </a:p>
          <a:p>
            <a:pPr marL="0" indent="0">
              <a:buNone/>
            </a:pPr>
            <a:r>
              <a:rPr lang="en-GB" sz="2000" dirty="0" smtClean="0"/>
              <a:t>It provides support for modifiability – a remote component can be replaced without the sender knowing.</a:t>
            </a:r>
          </a:p>
          <a:p>
            <a:pPr marL="0" indent="0">
              <a:buNone/>
            </a:pPr>
            <a:endParaRPr lang="en-GB" sz="2000" dirty="0" smtClean="0"/>
          </a:p>
          <a:p>
            <a:pPr marL="0" indent="0">
              <a:buNone/>
            </a:pPr>
            <a:endParaRPr lang="en-GB" sz="2000" dirty="0"/>
          </a:p>
          <a:p>
            <a:endParaRPr lang="en-US" sz="2000" dirty="0"/>
          </a:p>
        </p:txBody>
      </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408380243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idx="1"/>
          </p:nvPr>
        </p:nvSpPr>
        <p:spPr>
          <a:xfrm>
            <a:off x="3575050" y="273050"/>
            <a:ext cx="5111750" cy="6396310"/>
          </a:xfrm>
        </p:spPr>
        <p:txBody>
          <a:bodyPr>
            <a:normAutofit/>
          </a:bodyPr>
          <a:lstStyle/>
          <a:p>
            <a:r>
              <a:rPr lang="en-GB" sz="1400" dirty="0" smtClean="0"/>
              <a:t>Decide on a request-reply, request-reaction, and inversion of communication</a:t>
            </a:r>
          </a:p>
          <a:p>
            <a:pPr lvl="1"/>
            <a:r>
              <a:rPr lang="en-GB" sz="1000" dirty="0" smtClean="0"/>
              <a:t>See subsequent slides for diagrams…</a:t>
            </a:r>
          </a:p>
          <a:p>
            <a:pPr lvl="1"/>
            <a:r>
              <a:rPr lang="en-GB" sz="1000" dirty="0" smtClean="0"/>
              <a:t>Request/Reply is the easiest programming model to understand, the sender makes a synchronous call to the receiver component, but also is the one most at odds with the reality of the cost of remote calls</a:t>
            </a:r>
          </a:p>
          <a:p>
            <a:pPr lvl="1"/>
            <a:r>
              <a:rPr lang="en-GB" sz="1000" dirty="0" smtClean="0"/>
              <a:t>Request/Reaction takes into account the cost of making a remote call but suffers from forcing knowledge of the location of receiver onto the sender</a:t>
            </a:r>
          </a:p>
          <a:p>
            <a:pPr lvl="1"/>
            <a:r>
              <a:rPr lang="en-GB" sz="1000" dirty="0" smtClean="0"/>
              <a:t>Inversion of Control avoids problems with the sender waiting for a response from the receiver but has the most complex model to reason about. Inversion of Control may lead to use of the Saga pattern to manage distributed transactions.</a:t>
            </a:r>
          </a:p>
          <a:p>
            <a:r>
              <a:rPr lang="en-GB" sz="1400" dirty="0" smtClean="0"/>
              <a:t>Decide on middleware to be used for the connectors</a:t>
            </a:r>
          </a:p>
          <a:p>
            <a:pPr lvl="1"/>
            <a:r>
              <a:rPr lang="en-GB" sz="1000" dirty="0" smtClean="0"/>
              <a:t>The choice is essentially between RPC-style middleware (CORBA, COM, WCF, Thrift) and between Message Oriented Middleware (AMQP, ZMTP, et al).</a:t>
            </a:r>
          </a:p>
          <a:p>
            <a:pPr lvl="1"/>
            <a:r>
              <a:rPr lang="en-GB" sz="1000" dirty="0" smtClean="0"/>
              <a:t>Messaging has the advantage of being loosely coupled, the sender has no knowledge of how the receiver will respond to the request. This makes the system amenable to change.</a:t>
            </a:r>
          </a:p>
          <a:p>
            <a:pPr lvl="1"/>
            <a:r>
              <a:rPr lang="en-GB" sz="1000" dirty="0" smtClean="0"/>
              <a:t>You can drop down as far as something like sockets to do this, but the reason all those protocols exist on top of sockets is that this shifts a considerable burden onto the implementer of the broker that these other protocols have already tackled.</a:t>
            </a:r>
          </a:p>
          <a:p>
            <a:r>
              <a:rPr lang="en-GB" sz="1400" dirty="0" smtClean="0"/>
              <a:t>Implement requestor and invoker</a:t>
            </a:r>
          </a:p>
          <a:p>
            <a:pPr lvl="1"/>
            <a:r>
              <a:rPr lang="en-GB" sz="1000" dirty="0" smtClean="0"/>
              <a:t>Many RPC frameworks reduce the burden here considerably by providing the requestor and invoker framework and handling concerns such as lifetime of the invoked receiving component, although this may require some additional code. For example in .NET SOAP based web services are defined by WSDL and tooling can be used to generate a client-proxy component that marshals a call to a remote component (a requestor) whilst server side we services can be configured with attribute based mark-up.  With message oriented middleware only the messaging API itself tends to be provided and implementers need to provide support for Invoker and Requestor. However a number of .NET OSS libraries such as </a:t>
            </a:r>
            <a:r>
              <a:rPr lang="en-GB" sz="1000" dirty="0" err="1" smtClean="0"/>
              <a:t>NServiceBus</a:t>
            </a:r>
            <a:r>
              <a:rPr lang="en-GB" sz="1000" dirty="0" smtClean="0"/>
              <a:t>, </a:t>
            </a:r>
            <a:r>
              <a:rPr lang="en-GB" sz="1000" dirty="0" err="1" smtClean="0"/>
              <a:t>MassTransit</a:t>
            </a:r>
            <a:r>
              <a:rPr lang="en-GB" sz="1000" dirty="0" smtClean="0"/>
              <a:t>, </a:t>
            </a:r>
            <a:r>
              <a:rPr lang="en-GB" sz="1000" dirty="0" err="1" smtClean="0"/>
              <a:t>Fubu</a:t>
            </a:r>
            <a:r>
              <a:rPr lang="en-GB" sz="1000" dirty="0" smtClean="0"/>
              <a:t>, and </a:t>
            </a:r>
            <a:r>
              <a:rPr lang="en-GB" sz="1000" dirty="0" err="1" smtClean="0"/>
              <a:t>Paramore.Brighter</a:t>
            </a:r>
            <a:r>
              <a:rPr lang="en-GB" sz="1000" dirty="0" smtClean="0"/>
              <a:t> do provide this functionality to varying degrees.</a:t>
            </a:r>
          </a:p>
          <a:p>
            <a:r>
              <a:rPr lang="en-GB" sz="1000" dirty="0" smtClean="0"/>
              <a:t> </a:t>
            </a:r>
          </a:p>
        </p:txBody>
      </p:sp>
      <p:sp>
        <p:nvSpPr>
          <p:cNvPr id="4" name="Text Placeholder 3"/>
          <p:cNvSpPr>
            <a:spLocks noGrp="1"/>
          </p:cNvSpPr>
          <p:nvPr>
            <p:ph type="body" sz="half" idx="2"/>
          </p:nvPr>
        </p:nvSpPr>
        <p:spPr/>
        <p:txBody>
          <a:bodyPr/>
          <a:lstStyle/>
          <a:p>
            <a:r>
              <a:rPr lang="en-GB" dirty="0" smtClean="0"/>
              <a:t>Conceptually building a distributed infrastructure is a simple as installing your choice middleware and getting both sender and receiver to talk to it. This elides a fair amount of complexity though, not only in the APIs for the middleware, which may themselves be complex,  but in managing those calls reliably. As the remote call is expensive in time and may best be handled asynchronously leading to a different programming model on the client. Both distribution and parallelism are complexity and so distribution has to be justified by needs of the application.</a:t>
            </a:r>
            <a:endParaRPr lang="en-GB" dirty="0"/>
          </a:p>
        </p:txBody>
      </p:sp>
    </p:spTree>
    <p:extLst>
      <p:ext uri="{BB962C8B-B14F-4D97-AF65-F5344CB8AC3E}">
        <p14:creationId xmlns:p14="http://schemas.microsoft.com/office/powerpoint/2010/main" val="163207959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Request-Reply</a:t>
            </a:r>
            <a:endParaRPr lang="en-US" dirty="0"/>
          </a:p>
        </p:txBody>
      </p:sp>
      <p:pic>
        <p:nvPicPr>
          <p:cNvPr id="4" name="Content Placeholder 3" descr="request-reply.gif"/>
          <p:cNvPicPr>
            <a:picLocks noGrp="1" noChangeAspect="1"/>
          </p:cNvPicPr>
          <p:nvPr>
            <p:ph idx="1"/>
          </p:nvPr>
        </p:nvPicPr>
        <p:blipFill>
          <a:blip r:embed="rId3">
            <a:extLst>
              <a:ext uri="{28A0092B-C50C-407E-A947-70E740481C1C}">
                <a14:useLocalDpi xmlns:a14="http://schemas.microsoft.com/office/drawing/2010/main" val="0"/>
              </a:ext>
            </a:extLst>
          </a:blip>
          <a:srcRect t="-9520" b="-9520"/>
          <a:stretch>
            <a:fillRect/>
          </a:stretch>
        </p:blipFill>
        <p:spPr>
          <a:xfrm>
            <a:off x="884419" y="1600201"/>
            <a:ext cx="7338880" cy="4036102"/>
          </a:xfrm>
        </p:spPr>
      </p:pic>
      <p:sp>
        <p:nvSpPr>
          <p:cNvPr id="5" name="TextBox 4"/>
          <p:cNvSpPr txBox="1"/>
          <p:nvPr/>
        </p:nvSpPr>
        <p:spPr>
          <a:xfrm>
            <a:off x="3642610" y="6056026"/>
            <a:ext cx="4490749" cy="369332"/>
          </a:xfrm>
          <a:prstGeom prst="rect">
            <a:avLst/>
          </a:prstGeom>
          <a:noFill/>
        </p:spPr>
        <p:txBody>
          <a:bodyPr wrap="square" rtlCol="0">
            <a:spAutoFit/>
          </a:bodyPr>
          <a:lstStyle/>
          <a:p>
            <a:r>
              <a:rPr lang="en-US" dirty="0" smtClean="0"/>
              <a:t>Enterprise Integration Patterns, </a:t>
            </a:r>
            <a:r>
              <a:rPr lang="en-US" dirty="0" err="1" smtClean="0"/>
              <a:t>Gregor</a:t>
            </a:r>
            <a:r>
              <a:rPr lang="en-US" dirty="0" smtClean="0"/>
              <a:t> Hope</a:t>
            </a:r>
            <a:endParaRPr lang="en-GB" dirty="0"/>
          </a:p>
        </p:txBody>
      </p:sp>
    </p:spTree>
    <p:extLst>
      <p:ext uri="{BB962C8B-B14F-4D97-AF65-F5344CB8AC3E}">
        <p14:creationId xmlns:p14="http://schemas.microsoft.com/office/powerpoint/2010/main" val="423224106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Request-Reaction</a:t>
            </a:r>
            <a:endParaRPr lang="en-US" dirty="0"/>
          </a:p>
        </p:txBody>
      </p:sp>
      <p:sp>
        <p:nvSpPr>
          <p:cNvPr id="5" name="TextBox 4"/>
          <p:cNvSpPr txBox="1"/>
          <p:nvPr/>
        </p:nvSpPr>
        <p:spPr>
          <a:xfrm>
            <a:off x="4616971" y="4646951"/>
            <a:ext cx="3207894" cy="276999"/>
          </a:xfrm>
          <a:prstGeom prst="rect">
            <a:avLst/>
          </a:prstGeom>
          <a:noFill/>
        </p:spPr>
        <p:txBody>
          <a:bodyPr wrap="square" rtlCol="0">
            <a:spAutoFit/>
          </a:bodyPr>
          <a:lstStyle/>
          <a:p>
            <a:r>
              <a:rPr lang="en-US" sz="1200" dirty="0" smtClean="0"/>
              <a:t>Enterprise Integration Patterns, </a:t>
            </a:r>
            <a:r>
              <a:rPr lang="en-US" sz="1200" dirty="0" err="1" smtClean="0"/>
              <a:t>Gregor</a:t>
            </a:r>
            <a:r>
              <a:rPr lang="en-US" sz="1200" dirty="0" smtClean="0"/>
              <a:t> Hope</a:t>
            </a:r>
            <a:endParaRPr lang="en-GB" sz="1200" dirty="0"/>
          </a:p>
        </p:txBody>
      </p:sp>
      <p:pic>
        <p:nvPicPr>
          <p:cNvPr id="7" name="Content Placeholder 6" descr="PollingConsumerSolution.gif"/>
          <p:cNvPicPr>
            <a:picLocks noGrp="1" noChangeAspect="1"/>
          </p:cNvPicPr>
          <p:nvPr>
            <p:ph idx="1"/>
          </p:nvPr>
        </p:nvPicPr>
        <p:blipFill>
          <a:blip r:embed="rId3"/>
          <a:stretch>
            <a:fillRect/>
          </a:stretch>
        </p:blipFill>
        <p:spPr>
          <a:xfrm>
            <a:off x="4892455" y="1719823"/>
            <a:ext cx="2596968" cy="965443"/>
          </a:xfrm>
        </p:spPr>
      </p:pic>
      <p:pic>
        <p:nvPicPr>
          <p:cNvPr id="8" name="Picture 7" descr="EventDrivenConsumerSolution.gif"/>
          <p:cNvPicPr>
            <a:picLocks noChangeAspect="1"/>
          </p:cNvPicPr>
          <p:nvPr/>
        </p:nvPicPr>
        <p:blipFill>
          <a:blip r:embed="rId4"/>
          <a:stretch>
            <a:fillRect/>
          </a:stretch>
        </p:blipFill>
        <p:spPr>
          <a:xfrm>
            <a:off x="4907437" y="3428999"/>
            <a:ext cx="2551998" cy="948725"/>
          </a:xfrm>
          <a:prstGeom prst="rect">
            <a:avLst/>
          </a:prstGeom>
        </p:spPr>
      </p:pic>
      <p:pic>
        <p:nvPicPr>
          <p:cNvPr id="9" name="Picture 8" descr="decoupledInvocation.png"/>
          <p:cNvPicPr>
            <a:picLocks noChangeAspect="1"/>
          </p:cNvPicPr>
          <p:nvPr/>
        </p:nvPicPr>
        <p:blipFill>
          <a:blip r:embed="rId5"/>
          <a:stretch>
            <a:fillRect/>
          </a:stretch>
        </p:blipFill>
        <p:spPr>
          <a:xfrm>
            <a:off x="486715" y="2065948"/>
            <a:ext cx="3941042" cy="1922589"/>
          </a:xfrm>
          <a:prstGeom prst="rect">
            <a:avLst/>
          </a:prstGeom>
        </p:spPr>
      </p:pic>
      <p:sp>
        <p:nvSpPr>
          <p:cNvPr id="10" name="TextBox 9"/>
          <p:cNvSpPr txBox="1"/>
          <p:nvPr/>
        </p:nvSpPr>
        <p:spPr>
          <a:xfrm>
            <a:off x="1206708" y="4646951"/>
            <a:ext cx="2660754" cy="276999"/>
          </a:xfrm>
          <a:prstGeom prst="rect">
            <a:avLst/>
          </a:prstGeom>
          <a:noFill/>
        </p:spPr>
        <p:txBody>
          <a:bodyPr wrap="square" rtlCol="0">
            <a:spAutoFit/>
          </a:bodyPr>
          <a:lstStyle/>
          <a:p>
            <a:r>
              <a:rPr lang="en-US" sz="1200" dirty="0" smtClean="0"/>
              <a:t>SOA Patterns, </a:t>
            </a:r>
            <a:r>
              <a:rPr lang="en-US" sz="1200" dirty="0" err="1" smtClean="0"/>
              <a:t>Arnon</a:t>
            </a:r>
            <a:r>
              <a:rPr lang="en-US" sz="1200" dirty="0" smtClean="0"/>
              <a:t> </a:t>
            </a:r>
            <a:r>
              <a:rPr lang="en-US" sz="1200" dirty="0" err="1" smtClean="0"/>
              <a:t>Rotem</a:t>
            </a:r>
            <a:r>
              <a:rPr lang="en-US" sz="1200" dirty="0" smtClean="0"/>
              <a:t>-Gal-Oz</a:t>
            </a:r>
            <a:endParaRPr lang="en-GB" sz="1200" dirty="0"/>
          </a:p>
        </p:txBody>
      </p:sp>
    </p:spTree>
    <p:extLst>
      <p:ext uri="{BB962C8B-B14F-4D97-AF65-F5344CB8AC3E}">
        <p14:creationId xmlns:p14="http://schemas.microsoft.com/office/powerpoint/2010/main" val="115157734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Inversion of Communication</a:t>
            </a:r>
            <a:endParaRPr lang="en-US" dirty="0"/>
          </a:p>
        </p:txBody>
      </p:sp>
      <p:pic>
        <p:nvPicPr>
          <p:cNvPr id="4" name="Content Placeholder 3" descr="inversionOfComm.png"/>
          <p:cNvPicPr>
            <a:picLocks noGrp="1" noChangeAspect="1"/>
          </p:cNvPicPr>
          <p:nvPr>
            <p:ph idx="1"/>
          </p:nvPr>
        </p:nvPicPr>
        <p:blipFill>
          <a:blip r:embed="rId3"/>
          <a:stretch>
            <a:fillRect/>
          </a:stretch>
        </p:blipFill>
        <p:spPr>
          <a:xfrm>
            <a:off x="1474289" y="1600201"/>
            <a:ext cx="6020793" cy="3906844"/>
          </a:xfrm>
        </p:spPr>
      </p:pic>
      <p:sp>
        <p:nvSpPr>
          <p:cNvPr id="5" name="TextBox 4"/>
          <p:cNvSpPr txBox="1"/>
          <p:nvPr/>
        </p:nvSpPr>
        <p:spPr>
          <a:xfrm>
            <a:off x="4317168" y="5561351"/>
            <a:ext cx="3882452" cy="369332"/>
          </a:xfrm>
          <a:prstGeom prst="rect">
            <a:avLst/>
          </a:prstGeom>
          <a:noFill/>
        </p:spPr>
        <p:txBody>
          <a:bodyPr wrap="square" rtlCol="0">
            <a:spAutoFit/>
          </a:bodyPr>
          <a:lstStyle/>
          <a:p>
            <a:r>
              <a:rPr lang="en-US" dirty="0" smtClean="0"/>
              <a:t>SOA Patterns, </a:t>
            </a:r>
            <a:r>
              <a:rPr lang="en-US" dirty="0" err="1" smtClean="0"/>
              <a:t>Arnon</a:t>
            </a:r>
            <a:r>
              <a:rPr lang="en-US" dirty="0" smtClean="0"/>
              <a:t> </a:t>
            </a:r>
            <a:r>
              <a:rPr lang="en-US" dirty="0" err="1" smtClean="0"/>
              <a:t>Rotem</a:t>
            </a:r>
            <a:r>
              <a:rPr lang="en-US" dirty="0" smtClean="0"/>
              <a:t>-Gal-Oz</a:t>
            </a:r>
            <a:endParaRPr lang="en-GB" dirty="0"/>
          </a:p>
        </p:txBody>
      </p:sp>
    </p:spTree>
    <p:extLst>
      <p:ext uri="{BB962C8B-B14F-4D97-AF65-F5344CB8AC3E}">
        <p14:creationId xmlns:p14="http://schemas.microsoft.com/office/powerpoint/2010/main" val="224038124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Saga</a:t>
            </a:r>
            <a:endParaRPr lang="en-US" dirty="0"/>
          </a:p>
        </p:txBody>
      </p:sp>
      <p:pic>
        <p:nvPicPr>
          <p:cNvPr id="4" name="Content Placeholder 3" descr="saga.png"/>
          <p:cNvPicPr>
            <a:picLocks noGrp="1" noChangeAspect="1"/>
          </p:cNvPicPr>
          <p:nvPr>
            <p:ph idx="1"/>
          </p:nvPr>
        </p:nvPicPr>
        <p:blipFill>
          <a:blip r:embed="rId3">
            <a:extLst>
              <a:ext uri="{28A0092B-C50C-407E-A947-70E740481C1C}">
                <a14:useLocalDpi xmlns:a14="http://schemas.microsoft.com/office/drawing/2010/main" val="0"/>
              </a:ext>
            </a:extLst>
          </a:blip>
          <a:srcRect t="1554" b="1554"/>
          <a:stretch>
            <a:fillRect/>
          </a:stretch>
        </p:blipFill>
        <p:spPr>
          <a:xfrm>
            <a:off x="1081098" y="1600200"/>
            <a:ext cx="7096418" cy="3902757"/>
          </a:xfrm>
        </p:spPr>
      </p:pic>
      <p:sp>
        <p:nvSpPr>
          <p:cNvPr id="5" name="TextBox 4"/>
          <p:cNvSpPr txBox="1"/>
          <p:nvPr/>
        </p:nvSpPr>
        <p:spPr>
          <a:xfrm>
            <a:off x="4317168" y="5675826"/>
            <a:ext cx="3882452" cy="369332"/>
          </a:xfrm>
          <a:prstGeom prst="rect">
            <a:avLst/>
          </a:prstGeom>
          <a:noFill/>
        </p:spPr>
        <p:txBody>
          <a:bodyPr wrap="square" rtlCol="0">
            <a:spAutoFit/>
          </a:bodyPr>
          <a:lstStyle/>
          <a:p>
            <a:r>
              <a:rPr lang="en-US" dirty="0" smtClean="0"/>
              <a:t>SOA Patterns, </a:t>
            </a:r>
            <a:r>
              <a:rPr lang="en-US" dirty="0" err="1" smtClean="0"/>
              <a:t>Arnon</a:t>
            </a:r>
            <a:r>
              <a:rPr lang="en-US" dirty="0" smtClean="0"/>
              <a:t> </a:t>
            </a:r>
            <a:r>
              <a:rPr lang="en-US" dirty="0" err="1" smtClean="0"/>
              <a:t>Rotem</a:t>
            </a:r>
            <a:r>
              <a:rPr lang="en-US" dirty="0" smtClean="0"/>
              <a:t>-Gal-Oz</a:t>
            </a:r>
            <a:endParaRPr lang="en-GB" dirty="0"/>
          </a:p>
        </p:txBody>
      </p:sp>
    </p:spTree>
    <p:extLst>
      <p:ext uri="{BB962C8B-B14F-4D97-AF65-F5344CB8AC3E}">
        <p14:creationId xmlns:p14="http://schemas.microsoft.com/office/powerpoint/2010/main" val="405183355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idx="1"/>
          </p:nvPr>
        </p:nvSpPr>
        <p:spPr/>
        <p:txBody>
          <a:bodyPr/>
          <a:lstStyle/>
          <a:p>
            <a:r>
              <a:rPr lang="en-US" dirty="0" smtClean="0"/>
              <a:t>Examples</a:t>
            </a:r>
            <a:endParaRPr lang="en-US" dirty="0"/>
          </a:p>
        </p:txBody>
      </p:sp>
      <p:sp>
        <p:nvSpPr>
          <p:cNvPr id="9" name="Content Placeholder 8"/>
          <p:cNvSpPr>
            <a:spLocks noGrp="1"/>
          </p:cNvSpPr>
          <p:nvPr>
            <p:ph sz="half" idx="2"/>
          </p:nvPr>
        </p:nvSpPr>
        <p:spPr/>
        <p:txBody>
          <a:bodyPr>
            <a:normAutofit/>
          </a:bodyPr>
          <a:lstStyle/>
          <a:p>
            <a:r>
              <a:rPr lang="en-US" dirty="0" smtClean="0"/>
              <a:t>CORBA</a:t>
            </a:r>
          </a:p>
          <a:p>
            <a:r>
              <a:rPr lang="en-US" dirty="0" smtClean="0"/>
              <a:t>DCOM</a:t>
            </a:r>
          </a:p>
          <a:p>
            <a:r>
              <a:rPr lang="en-US" dirty="0" smtClean="0"/>
              <a:t>.NET </a:t>
            </a:r>
            <a:r>
              <a:rPr lang="en-US" dirty="0" err="1" smtClean="0"/>
              <a:t>Remoting</a:t>
            </a:r>
            <a:endParaRPr lang="en-US" dirty="0" smtClean="0"/>
          </a:p>
          <a:p>
            <a:r>
              <a:rPr lang="en-US" dirty="0" smtClean="0"/>
              <a:t>AMQP</a:t>
            </a:r>
          </a:p>
          <a:p>
            <a:r>
              <a:rPr lang="en-US" dirty="0" smtClean="0"/>
              <a:t>ZMTP</a:t>
            </a:r>
            <a:endParaRPr lang="en-US" dirty="0"/>
          </a:p>
        </p:txBody>
      </p:sp>
      <p:sp>
        <p:nvSpPr>
          <p:cNvPr id="10" name="Text Placeholder 9"/>
          <p:cNvSpPr>
            <a:spLocks noGrp="1"/>
          </p:cNvSpPr>
          <p:nvPr>
            <p:ph type="body" sz="quarter" idx="3"/>
          </p:nvPr>
        </p:nvSpPr>
        <p:spPr/>
        <p:txBody>
          <a:bodyPr/>
          <a:lstStyle/>
          <a:p>
            <a:r>
              <a:rPr lang="en-US" dirty="0" smtClean="0"/>
              <a:t>Disadvantages</a:t>
            </a:r>
            <a:endParaRPr lang="en-US" dirty="0"/>
          </a:p>
        </p:txBody>
      </p:sp>
      <p:sp>
        <p:nvSpPr>
          <p:cNvPr id="11" name="Content Placeholder 10"/>
          <p:cNvSpPr>
            <a:spLocks noGrp="1"/>
          </p:cNvSpPr>
          <p:nvPr>
            <p:ph sz="quarter" idx="4"/>
          </p:nvPr>
        </p:nvSpPr>
        <p:spPr/>
        <p:txBody>
          <a:bodyPr>
            <a:normAutofit/>
          </a:bodyPr>
          <a:lstStyle/>
          <a:p>
            <a:pPr marL="0" indent="0">
              <a:buNone/>
            </a:pPr>
            <a:r>
              <a:rPr lang="en-US" sz="1400" dirty="0" smtClean="0"/>
              <a:t>It can be harder for developers to debug applications which cross a </a:t>
            </a:r>
            <a:r>
              <a:rPr lang="en-US" sz="1400" dirty="0" err="1" smtClean="0"/>
              <a:t>remoting</a:t>
            </a:r>
            <a:r>
              <a:rPr lang="en-US" sz="1400" dirty="0" smtClean="0"/>
              <a:t> boundary leading to increased development complexity.</a:t>
            </a:r>
          </a:p>
          <a:p>
            <a:pPr marL="0" indent="0">
              <a:buNone/>
            </a:pPr>
            <a:r>
              <a:rPr lang="en-US" sz="1400" dirty="0" smtClean="0"/>
              <a:t>It can be more difficult for developers to reason about software when they cannot trace the path of execution through the code as at a given point it branches to a remote component.</a:t>
            </a:r>
          </a:p>
          <a:p>
            <a:pPr marL="0" indent="0">
              <a:buNone/>
            </a:pPr>
            <a:r>
              <a:rPr lang="en-US" sz="1400" dirty="0" smtClean="0"/>
              <a:t>Calls across the network are subject to the </a:t>
            </a:r>
            <a:r>
              <a:rPr lang="en-US" sz="1400" i="1" dirty="0" smtClean="0"/>
              <a:t>fallacies of distributed computing</a:t>
            </a:r>
            <a:r>
              <a:rPr lang="en-US" sz="1400" dirty="0" smtClean="0"/>
              <a:t>.</a:t>
            </a:r>
          </a:p>
          <a:p>
            <a:pPr marL="0" indent="0">
              <a:buNone/>
            </a:pPr>
            <a:r>
              <a:rPr lang="en-US" sz="1400" dirty="0" smtClean="0"/>
              <a:t>Availability </a:t>
            </a:r>
            <a:r>
              <a:rPr lang="en-US" sz="1400" dirty="0"/>
              <a:t>via </a:t>
            </a:r>
            <a:r>
              <a:rPr lang="en-US" sz="1400" dirty="0" smtClean="0"/>
              <a:t>redundancy may be straightforward</a:t>
            </a:r>
            <a:endParaRPr lang="en-US" sz="1400" dirty="0"/>
          </a:p>
          <a:p>
            <a:pPr marL="0" indent="0">
              <a:buNone/>
            </a:pPr>
            <a:endParaRPr lang="en-US" sz="1400" dirty="0" smtClean="0"/>
          </a:p>
        </p:txBody>
      </p:sp>
    </p:spTree>
    <p:extLst>
      <p:ext uri="{BB962C8B-B14F-4D97-AF65-F5344CB8AC3E}">
        <p14:creationId xmlns:p14="http://schemas.microsoft.com/office/powerpoint/2010/main" val="84195753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Demos</a:t>
            </a:r>
            <a:endParaRPr lang="en-GB" dirty="0"/>
          </a:p>
        </p:txBody>
      </p:sp>
      <p:sp>
        <p:nvSpPr>
          <p:cNvPr id="2" name="TextBox 1"/>
          <p:cNvSpPr txBox="1"/>
          <p:nvPr/>
        </p:nvSpPr>
        <p:spPr>
          <a:xfrm>
            <a:off x="791580" y="1417638"/>
            <a:ext cx="7560840" cy="369332"/>
          </a:xfrm>
          <a:prstGeom prst="rect">
            <a:avLst/>
          </a:prstGeom>
          <a:noFill/>
        </p:spPr>
        <p:txBody>
          <a:bodyPr wrap="square" rtlCol="0">
            <a:spAutoFit/>
          </a:bodyPr>
          <a:lstStyle/>
          <a:p>
            <a:r>
              <a:rPr lang="en-GB" dirty="0" err="1" smtClean="0"/>
              <a:t>Paramore.Brighter</a:t>
            </a:r>
            <a:endParaRPr lang="en-GB" dirty="0"/>
          </a:p>
        </p:txBody>
      </p:sp>
    </p:spTree>
    <p:extLst>
      <p:ext uri="{BB962C8B-B14F-4D97-AF65-F5344CB8AC3E}">
        <p14:creationId xmlns:p14="http://schemas.microsoft.com/office/powerpoint/2010/main" val="27176712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Candidate model problems</a:t>
            </a:r>
            <a:endParaRPr lang="en-GB" dirty="0"/>
          </a:p>
        </p:txBody>
      </p:sp>
      <p:sp>
        <p:nvSpPr>
          <p:cNvPr id="6" name="Text Placeholder 5"/>
          <p:cNvSpPr>
            <a:spLocks noGrp="1"/>
          </p:cNvSpPr>
          <p:nvPr>
            <p:ph type="body" idx="1"/>
          </p:nvPr>
        </p:nvSpPr>
        <p:spPr/>
        <p:txBody>
          <a:bodyPr/>
          <a:lstStyle/>
          <a:p>
            <a:r>
              <a:rPr lang="en-GB" dirty="0" smtClean="0"/>
              <a:t>How do we decide on the properties of a software architecture</a:t>
            </a:r>
            <a:endParaRPr lang="en-GB" dirty="0"/>
          </a:p>
        </p:txBody>
      </p:sp>
    </p:spTree>
    <p:extLst>
      <p:ext uri="{BB962C8B-B14F-4D97-AF65-F5344CB8AC3E}">
        <p14:creationId xmlns:p14="http://schemas.microsoft.com/office/powerpoint/2010/main" val="317885385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Demos</a:t>
            </a:r>
            <a:endParaRPr lang="en-GB" dirty="0"/>
          </a:p>
        </p:txBody>
      </p:sp>
      <p:sp>
        <p:nvSpPr>
          <p:cNvPr id="2" name="TextBox 1"/>
          <p:cNvSpPr txBox="1"/>
          <p:nvPr/>
        </p:nvSpPr>
        <p:spPr>
          <a:xfrm>
            <a:off x="791580" y="1417638"/>
            <a:ext cx="7560840" cy="369332"/>
          </a:xfrm>
          <a:prstGeom prst="rect">
            <a:avLst/>
          </a:prstGeom>
          <a:noFill/>
        </p:spPr>
        <p:txBody>
          <a:bodyPr wrap="square" rtlCol="0">
            <a:spAutoFit/>
          </a:bodyPr>
          <a:lstStyle/>
          <a:p>
            <a:r>
              <a:rPr lang="en-GB" dirty="0" err="1" smtClean="0"/>
              <a:t>Paramore.Rewind</a:t>
            </a:r>
            <a:endParaRPr lang="en-GB" dirty="0"/>
          </a:p>
        </p:txBody>
      </p:sp>
    </p:spTree>
    <p:extLst>
      <p:ext uri="{BB962C8B-B14F-4D97-AF65-F5344CB8AC3E}">
        <p14:creationId xmlns:p14="http://schemas.microsoft.com/office/powerpoint/2010/main" val="239783301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Wrap up</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427456362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GB" dirty="0"/>
          </a:p>
        </p:txBody>
      </p:sp>
      <p:sp>
        <p:nvSpPr>
          <p:cNvPr id="3" name="Content Placeholder 2"/>
          <p:cNvSpPr>
            <a:spLocks noGrp="1"/>
          </p:cNvSpPr>
          <p:nvPr>
            <p:ph idx="1"/>
          </p:nvPr>
        </p:nvSpPr>
        <p:spPr/>
        <p:txBody>
          <a:bodyPr>
            <a:normAutofit/>
          </a:bodyPr>
          <a:lstStyle/>
          <a:p>
            <a:r>
              <a:rPr lang="en-US" sz="2000" dirty="0" smtClean="0"/>
              <a:t>Software Architecture, Mary Shaw &amp; David </a:t>
            </a:r>
            <a:r>
              <a:rPr lang="en-US" sz="2000" dirty="0" err="1" smtClean="0"/>
              <a:t>Garlan</a:t>
            </a:r>
            <a:endParaRPr lang="en-US" sz="2000" dirty="0" smtClean="0"/>
          </a:p>
          <a:p>
            <a:r>
              <a:rPr lang="en-US" sz="2000" dirty="0" smtClean="0"/>
              <a:t>Candidate Model Problems in Software Architecture, Shaw </a:t>
            </a:r>
            <a:r>
              <a:rPr lang="en-US" sz="2000" dirty="0" err="1" smtClean="0"/>
              <a:t>Garlan</a:t>
            </a:r>
            <a:r>
              <a:rPr lang="en-US" sz="2000" dirty="0" smtClean="0"/>
              <a:t> et al.</a:t>
            </a:r>
          </a:p>
          <a:p>
            <a:r>
              <a:rPr lang="en-US" sz="2000" dirty="0" smtClean="0"/>
              <a:t>Software Design Methodology, Hong Zhu</a:t>
            </a:r>
          </a:p>
          <a:p>
            <a:r>
              <a:rPr lang="en-GB" sz="2000" dirty="0"/>
              <a:t>An Introduction to Implicit Invocation Architectures, Benjamin </a:t>
            </a:r>
            <a:r>
              <a:rPr lang="en-GB" sz="2000" dirty="0" smtClean="0"/>
              <a:t>Edwards</a:t>
            </a:r>
            <a:endParaRPr lang="en-US" sz="2000" dirty="0" smtClean="0"/>
          </a:p>
          <a:p>
            <a:r>
              <a:rPr lang="en-US" sz="2000" dirty="0" smtClean="0"/>
              <a:t>Hexagonal Architecture, Alistair Cockburn</a:t>
            </a:r>
          </a:p>
          <a:p>
            <a:r>
              <a:rPr lang="en-US" sz="2000" dirty="0" smtClean="0"/>
              <a:t>CQRS, Greg Young</a:t>
            </a:r>
          </a:p>
          <a:p>
            <a:r>
              <a:rPr lang="en-US" sz="2000" dirty="0" smtClean="0"/>
              <a:t>CQRS, Martin Fowler</a:t>
            </a:r>
          </a:p>
          <a:p>
            <a:r>
              <a:rPr lang="en-US" sz="2000" dirty="0" smtClean="0"/>
              <a:t>SOA Patterns, </a:t>
            </a:r>
            <a:r>
              <a:rPr lang="en-GB" sz="2000" dirty="0" err="1" smtClean="0"/>
              <a:t>Arnon</a:t>
            </a:r>
            <a:r>
              <a:rPr lang="en-GB" sz="2000" dirty="0" smtClean="0"/>
              <a:t> </a:t>
            </a:r>
            <a:r>
              <a:rPr lang="en-GB" sz="2000" dirty="0" err="1" smtClean="0"/>
              <a:t>Rotem</a:t>
            </a:r>
            <a:r>
              <a:rPr lang="en-GB" sz="2000" dirty="0" smtClean="0"/>
              <a:t>-Gal-Oz</a:t>
            </a:r>
          </a:p>
          <a:p>
            <a:r>
              <a:rPr lang="en-US" sz="2000" dirty="0" smtClean="0"/>
              <a:t>Enterprise Integration Patterns, </a:t>
            </a:r>
            <a:r>
              <a:rPr lang="en-US" sz="2000" dirty="0" err="1" smtClean="0"/>
              <a:t>Gregor</a:t>
            </a:r>
            <a:r>
              <a:rPr lang="en-US" sz="2000" dirty="0" smtClean="0"/>
              <a:t> </a:t>
            </a:r>
            <a:r>
              <a:rPr lang="en-US" sz="2000" dirty="0" err="1" smtClean="0"/>
              <a:t>Hohpe</a:t>
            </a:r>
            <a:endParaRPr lang="en-US" sz="2000" dirty="0" smtClean="0"/>
          </a:p>
        </p:txBody>
      </p:sp>
    </p:spTree>
    <p:extLst>
      <p:ext uri="{BB962C8B-B14F-4D97-AF65-F5344CB8AC3E}">
        <p14:creationId xmlns:p14="http://schemas.microsoft.com/office/powerpoint/2010/main" val="18379553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7459</TotalTime>
  <Words>13129</Words>
  <Application>Microsoft Macintosh PowerPoint</Application>
  <PresentationFormat>On-screen Show (4:3)</PresentationFormat>
  <Paragraphs>887</Paragraphs>
  <Slides>92</Slides>
  <Notes>9</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Architectural Styles</vt:lpstr>
      <vt:lpstr>Who are you?</vt:lpstr>
      <vt:lpstr>PowerPoint Presentation</vt:lpstr>
      <vt:lpstr>Architectural Styles</vt:lpstr>
      <vt:lpstr>Garlan and Shaw</vt:lpstr>
      <vt:lpstr>What is an architectural style?</vt:lpstr>
      <vt:lpstr>Boxology</vt:lpstr>
      <vt:lpstr>Heterogeneous styles</vt:lpstr>
      <vt:lpstr>Candidate model problems</vt:lpstr>
      <vt:lpstr>PowerPoint Presentation</vt:lpstr>
      <vt:lpstr>KWIC</vt:lpstr>
      <vt:lpstr>Dataflow Styles</vt:lpstr>
      <vt:lpstr>Pipes and Filters</vt:lpstr>
      <vt:lpstr>Pipes and Filters</vt:lpstr>
      <vt:lpstr>PowerPoint Presentation</vt:lpstr>
      <vt:lpstr>Pull pipeline</vt:lpstr>
      <vt:lpstr>Push Pipeline</vt:lpstr>
      <vt:lpstr>Push and Pull Pipeline</vt:lpstr>
      <vt:lpstr>Implementation</vt:lpstr>
      <vt:lpstr>PowerPoint Presentation</vt:lpstr>
      <vt:lpstr>Batch Sequence</vt:lpstr>
      <vt:lpstr>Batch Sequence</vt:lpstr>
      <vt:lpstr>PowerPoint Presentation</vt:lpstr>
      <vt:lpstr>Batch Sequence</vt:lpstr>
      <vt:lpstr>Implementation</vt:lpstr>
      <vt:lpstr>PowerPoint Presentation</vt:lpstr>
      <vt:lpstr>Demos</vt:lpstr>
      <vt:lpstr>Data Centric Styles</vt:lpstr>
      <vt:lpstr>Repository</vt:lpstr>
      <vt:lpstr>Repository</vt:lpstr>
      <vt:lpstr>PowerPoint Presentation</vt:lpstr>
      <vt:lpstr>Implementation</vt:lpstr>
      <vt:lpstr>PowerPoint Presentation</vt:lpstr>
      <vt:lpstr>Call and return Styles</vt:lpstr>
      <vt:lpstr>Domain Model (OO Systems)</vt:lpstr>
      <vt:lpstr>Domain Model</vt:lpstr>
      <vt:lpstr>PowerPoint Presentation</vt:lpstr>
      <vt:lpstr>Implementation</vt:lpstr>
      <vt:lpstr>PowerPoint Presentation</vt:lpstr>
      <vt:lpstr>Demos</vt:lpstr>
      <vt:lpstr>Interacting processes</vt:lpstr>
      <vt:lpstr>Event Driven</vt:lpstr>
      <vt:lpstr>Event Driven</vt:lpstr>
      <vt:lpstr>PowerPoint Presentation</vt:lpstr>
      <vt:lpstr>Implementation</vt:lpstr>
      <vt:lpstr>PowerPoint Presentation</vt:lpstr>
      <vt:lpstr>Simple Event Processing</vt:lpstr>
      <vt:lpstr>Stream Event Processing</vt:lpstr>
      <vt:lpstr>Complex Event Processing</vt:lpstr>
      <vt:lpstr>Staged Event Driven Architecture (SEDA)</vt:lpstr>
      <vt:lpstr>Demos</vt:lpstr>
      <vt:lpstr>Layered Systems</vt:lpstr>
      <vt:lpstr>Layered Architecture</vt:lpstr>
      <vt:lpstr>PowerPoint Presentation</vt:lpstr>
      <vt:lpstr>Implementation</vt:lpstr>
      <vt:lpstr>PowerPoint Presentation</vt:lpstr>
      <vt:lpstr>Ports and Adapters</vt:lpstr>
      <vt:lpstr>Ports and Adapters</vt:lpstr>
      <vt:lpstr>Implementing Ports</vt:lpstr>
      <vt:lpstr>Interface Segregation Principle</vt:lpstr>
      <vt:lpstr>Single Responsibility Principle</vt:lpstr>
      <vt:lpstr>PowerPoint Presentation</vt:lpstr>
      <vt:lpstr>Implementing a Command</vt:lpstr>
      <vt:lpstr>PowerPoint Presentation</vt:lpstr>
      <vt:lpstr>PowerPoint Presentation</vt:lpstr>
      <vt:lpstr>PowerPoint Presentation</vt:lpstr>
      <vt:lpstr>Command Dispatcher</vt:lpstr>
      <vt:lpstr>Command Processor</vt:lpstr>
      <vt:lpstr>Demo</vt:lpstr>
      <vt:lpstr>CQRS</vt:lpstr>
      <vt:lpstr>PowerPoint Presentation</vt:lpstr>
      <vt:lpstr>PowerPoint Presentation</vt:lpstr>
      <vt:lpstr>PowerPoint Presentation</vt:lpstr>
      <vt:lpstr>Command Query Separation</vt:lpstr>
      <vt:lpstr>PowerPoint Presentation</vt:lpstr>
      <vt:lpstr>Implementation</vt:lpstr>
      <vt:lpstr>PowerPoint Presentation</vt:lpstr>
      <vt:lpstr>Demos</vt:lpstr>
      <vt:lpstr>Distributed processes</vt:lpstr>
      <vt:lpstr>Broker</vt:lpstr>
      <vt:lpstr>Distributed Processes</vt:lpstr>
      <vt:lpstr>PowerPoint Presentation</vt:lpstr>
      <vt:lpstr>Implementation</vt:lpstr>
      <vt:lpstr>Request-Reply</vt:lpstr>
      <vt:lpstr>Request-Reaction</vt:lpstr>
      <vt:lpstr>Inversion of Communication</vt:lpstr>
      <vt:lpstr>Saga</vt:lpstr>
      <vt:lpstr>PowerPoint Presentation</vt:lpstr>
      <vt:lpstr>Demos</vt:lpstr>
      <vt:lpstr>Demos</vt:lpstr>
      <vt:lpstr>Wrap up</vt:lpstr>
      <vt:lpstr>Further Reading</vt:lpstr>
    </vt:vector>
  </TitlesOfParts>
  <Company>Huddle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Architectural Styles</dc:title>
  <dc:creator>Ian Cooper</dc:creator>
  <cp:lastModifiedBy>Ian Cooper</cp:lastModifiedBy>
  <cp:revision>473</cp:revision>
  <dcterms:created xsi:type="dcterms:W3CDTF">2014-05-06T09:16:38Z</dcterms:created>
  <dcterms:modified xsi:type="dcterms:W3CDTF">2014-05-28T08:19:36Z</dcterms:modified>
</cp:coreProperties>
</file>